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pitchFamily="34" charset="0"/>
      <p:regular r:id="rId11"/>
    </p:embeddedFont>
    <p:embeddedFont>
      <p:font typeface="Arimo Bold" panose="020B0704020202020204" pitchFamily="34" charset="0"/>
      <p:regular r:id="rId12"/>
    </p:embeddedFont>
    <p:embeddedFont>
      <p:font typeface="Arimo Bold Italics" panose="020B0704020202090204" pitchFamily="34" charset="0"/>
      <p:regular r:id="rId13"/>
    </p:embeddedFont>
    <p:embeddedFont>
      <p:font typeface="Arimo Italics" panose="020B0604020202090204" pitchFamily="34" charset="0"/>
      <p:regular r:id="rId14"/>
    </p:embeddedFont>
    <p:embeddedFont>
      <p:font typeface="Glacial Indifference" pitchFamily="2" charset="0"/>
      <p:regular r:id="rId15"/>
    </p:embeddedFont>
    <p:embeddedFont>
      <p:font typeface="Glacial Indifference Bold" pitchFamily="2" charset="0"/>
      <p:regular r:id="rId16"/>
    </p:embeddedFont>
    <p:embeddedFont>
      <p:font typeface="Glacial Indifference Bold Italics" pitchFamily="2" charset="0"/>
      <p:regular r:id="rId17"/>
    </p:embeddedFont>
    <p:embeddedFont>
      <p:font typeface="Glacial Indifference Italics" pitchFamily="2" charset="0"/>
      <p:regular r:id="rId18"/>
    </p:embeddedFont>
    <p:embeddedFont>
      <p:font typeface="HK Modular" pitchFamily="2" charset="0"/>
      <p:regular r:id="rId19"/>
    </p:embeddedFont>
    <p:embeddedFont>
      <p:font typeface="Holiday" pitchFamily="2" charset="0"/>
      <p:regular r:id="rId20"/>
    </p:embeddedFont>
    <p:embeddedFont>
      <p:font typeface="Perandory" pitchFamily="2" charset="0"/>
      <p:regular r:id="rId21"/>
    </p:embeddedFont>
    <p:embeddedFont>
      <p:font typeface="Public Sans" pitchFamily="2" charset="0"/>
      <p:regular r:id="rId22"/>
    </p:embeddedFont>
    <p:embeddedFont>
      <p:font typeface="Public Sans Bold" pitchFamily="2" charset="0"/>
      <p:regular r:id="rId23"/>
    </p:embeddedFont>
    <p:embeddedFont>
      <p:font typeface="Public Sans Bold Italics" pitchFamily="2" charset="0"/>
      <p:regular r:id="rId24"/>
    </p:embeddedFont>
    <p:embeddedFont>
      <p:font typeface="Public Sans Italics" pitchFamily="2" charset="0"/>
      <p:regular r:id="rId25"/>
    </p:embeddedFont>
    <p:embeddedFont>
      <p:font typeface="Telegraf" pitchFamily="2" charset="0"/>
      <p:regular r:id="rId26"/>
    </p:embeddedFont>
    <p:embeddedFont>
      <p:font typeface="Telegraf Bold"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font" Target="fonts/font16.fntdata" /><Relationship Id="rId3" Type="http://schemas.openxmlformats.org/officeDocument/2006/relationships/slide" Target="slides/slide2.xml" /><Relationship Id="rId21" Type="http://schemas.openxmlformats.org/officeDocument/2006/relationships/font" Target="fonts/font11.fntdata"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font" Target="fonts/font15.fntdata"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font" Target="fonts/font14.fntdata"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9.fntdata"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font" Target="fonts/font17.fntdata"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12.svg" /><Relationship Id="rId4" Type="http://schemas.openxmlformats.org/officeDocument/2006/relationships/image" Target="../media/image11.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15.gif" /><Relationship Id="rId1" Type="http://schemas.openxmlformats.org/officeDocument/2006/relationships/slideLayout" Target="../slideLayouts/slideLayout7.xml" /><Relationship Id="rId4" Type="http://schemas.openxmlformats.org/officeDocument/2006/relationships/image" Target="../media/image6.svg" /></Relationships>
</file>

<file path=ppt/slides/_rels/slide7.xml.rels><?xml version="1.0" encoding="UTF-8" standalone="yes"?>
<Relationships xmlns="http://schemas.openxmlformats.org/package/2006/relationships"><Relationship Id="rId3" Type="http://schemas.openxmlformats.org/officeDocument/2006/relationships/image" Target="../media/image17.sv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20.gif"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1173033" y="713836"/>
            <a:ext cx="6823152" cy="7475565"/>
          </a:xfrm>
          <a:custGeom>
            <a:avLst/>
            <a:gdLst/>
            <a:ahLst/>
            <a:cxnLst/>
            <a:rect l="l" t="t" r="r" b="b"/>
            <a:pathLst>
              <a:path w="6823152" h="7475565">
                <a:moveTo>
                  <a:pt x="0" y="0"/>
                </a:moveTo>
                <a:lnTo>
                  <a:pt x="6823152" y="0"/>
                </a:lnTo>
                <a:lnTo>
                  <a:pt x="6823152" y="7475565"/>
                </a:lnTo>
                <a:lnTo>
                  <a:pt x="0" y="7475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721" y="4210081"/>
            <a:ext cx="6675310" cy="7958640"/>
          </a:xfrm>
          <a:custGeom>
            <a:avLst/>
            <a:gdLst/>
            <a:ahLst/>
            <a:cxnLst/>
            <a:rect l="l" t="t" r="r" b="b"/>
            <a:pathLst>
              <a:path w="6675310" h="7958640">
                <a:moveTo>
                  <a:pt x="0" y="0"/>
                </a:moveTo>
                <a:lnTo>
                  <a:pt x="6675309" y="0"/>
                </a:lnTo>
                <a:lnTo>
                  <a:pt x="6675309" y="7958640"/>
                </a:lnTo>
                <a:lnTo>
                  <a:pt x="0" y="7958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221922" y="-1028700"/>
            <a:ext cx="8145925" cy="7086955"/>
          </a:xfrm>
          <a:custGeom>
            <a:avLst/>
            <a:gdLst/>
            <a:ahLst/>
            <a:cxnLst/>
            <a:rect l="l" t="t" r="r" b="b"/>
            <a:pathLst>
              <a:path w="8145925" h="7086955">
                <a:moveTo>
                  <a:pt x="0" y="0"/>
                </a:moveTo>
                <a:lnTo>
                  <a:pt x="8145925" y="0"/>
                </a:lnTo>
                <a:lnTo>
                  <a:pt x="8145925" y="7086955"/>
                </a:lnTo>
                <a:lnTo>
                  <a:pt x="0" y="7086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040556" y="9571672"/>
            <a:ext cx="10426406" cy="490855"/>
          </a:xfrm>
          <a:prstGeom prst="rect">
            <a:avLst/>
          </a:prstGeom>
        </p:spPr>
        <p:txBody>
          <a:bodyPr lIns="0" tIns="0" rIns="0" bIns="0" rtlCol="0" anchor="t">
            <a:spAutoFit/>
          </a:bodyPr>
          <a:lstStyle/>
          <a:p>
            <a:pPr>
              <a:lnSpc>
                <a:spcPts val="3920"/>
              </a:lnSpc>
            </a:pPr>
            <a:r>
              <a:rPr lang="en-US" sz="2800">
                <a:solidFill>
                  <a:srgbClr val="FFFFFF"/>
                </a:solidFill>
                <a:latin typeface="Public Sans"/>
              </a:rPr>
              <a:t>A INNOVATIVE FOR A MORE SUSTAINABLE ENVIRONMENT</a:t>
            </a:r>
          </a:p>
        </p:txBody>
      </p:sp>
      <p:grpSp>
        <p:nvGrpSpPr>
          <p:cNvPr id="6" name="Group 6"/>
          <p:cNvGrpSpPr/>
          <p:nvPr/>
        </p:nvGrpSpPr>
        <p:grpSpPr>
          <a:xfrm>
            <a:off x="1675816" y="1785810"/>
            <a:ext cx="9497216" cy="3629857"/>
            <a:chOff x="0" y="0"/>
            <a:chExt cx="12662955" cy="4839809"/>
          </a:xfrm>
        </p:grpSpPr>
        <p:sp>
          <p:nvSpPr>
            <p:cNvPr id="7" name="TextBox 7"/>
            <p:cNvSpPr txBox="1"/>
            <p:nvPr/>
          </p:nvSpPr>
          <p:spPr>
            <a:xfrm>
              <a:off x="0" y="1191734"/>
              <a:ext cx="12662955" cy="3648075"/>
            </a:xfrm>
            <a:prstGeom prst="rect">
              <a:avLst/>
            </a:prstGeom>
          </p:spPr>
          <p:txBody>
            <a:bodyPr lIns="0" tIns="0" rIns="0" bIns="0" rtlCol="0" anchor="t">
              <a:spAutoFit/>
            </a:bodyPr>
            <a:lstStyle/>
            <a:p>
              <a:pPr>
                <a:lnSpc>
                  <a:spcPts val="7080"/>
                </a:lnSpc>
              </a:pPr>
              <a:r>
                <a:rPr lang="en-US" sz="5900">
                  <a:solidFill>
                    <a:srgbClr val="822C95"/>
                  </a:solidFill>
                  <a:latin typeface="Perandory"/>
                </a:rPr>
                <a:t>Biomedical waste disposal</a:t>
              </a:r>
            </a:p>
            <a:p>
              <a:pPr>
                <a:lnSpc>
                  <a:spcPts val="7080"/>
                </a:lnSpc>
              </a:pPr>
              <a:r>
                <a:rPr lang="en-US" sz="5900">
                  <a:solidFill>
                    <a:srgbClr val="FFFFFF"/>
                  </a:solidFill>
                  <a:latin typeface="Telegraf"/>
                </a:rPr>
                <a:t>A SUSTAINABLE ALTERNATIVE</a:t>
              </a:r>
            </a:p>
          </p:txBody>
        </p:sp>
        <p:sp>
          <p:nvSpPr>
            <p:cNvPr id="8" name="TextBox 8"/>
            <p:cNvSpPr txBox="1"/>
            <p:nvPr/>
          </p:nvSpPr>
          <p:spPr>
            <a:xfrm>
              <a:off x="0" y="-9525"/>
              <a:ext cx="6243017" cy="28724"/>
            </a:xfrm>
            <a:prstGeom prst="rect">
              <a:avLst/>
            </a:prstGeom>
          </p:spPr>
          <p:txBody>
            <a:bodyPr lIns="0" tIns="0" rIns="0" bIns="0" rtlCol="0" anchor="t">
              <a:spAutoFit/>
            </a:bodyPr>
            <a:lstStyle/>
            <a:p>
              <a:pPr>
                <a:lnSpc>
                  <a:spcPts val="140"/>
                </a:lnSpc>
              </a:pPr>
              <a:endParaRPr/>
            </a:p>
          </p:txBody>
        </p:sp>
      </p:grpSp>
      <p:sp>
        <p:nvSpPr>
          <p:cNvPr id="9" name="TextBox 9"/>
          <p:cNvSpPr txBox="1"/>
          <p:nvPr/>
        </p:nvSpPr>
        <p:spPr>
          <a:xfrm>
            <a:off x="232983" y="8122726"/>
            <a:ext cx="4481203" cy="1385071"/>
          </a:xfrm>
          <a:prstGeom prst="rect">
            <a:avLst/>
          </a:prstGeom>
        </p:spPr>
        <p:txBody>
          <a:bodyPr lIns="0" tIns="0" rIns="0" bIns="0" rtlCol="0" anchor="t">
            <a:spAutoFit/>
          </a:bodyPr>
          <a:lstStyle/>
          <a:p>
            <a:pPr>
              <a:lnSpc>
                <a:spcPts val="3652"/>
              </a:lnSpc>
            </a:pPr>
            <a:r>
              <a:rPr lang="en-US" sz="2609">
                <a:solidFill>
                  <a:srgbClr val="FFFFFF"/>
                </a:solidFill>
                <a:latin typeface="Public Sans"/>
              </a:rPr>
              <a:t>TEAM MEMBERS:</a:t>
            </a:r>
          </a:p>
          <a:p>
            <a:pPr>
              <a:lnSpc>
                <a:spcPts val="3652"/>
              </a:lnSpc>
            </a:pPr>
            <a:r>
              <a:rPr lang="en-US" sz="2609">
                <a:solidFill>
                  <a:srgbClr val="FFFFFF"/>
                </a:solidFill>
                <a:latin typeface="Public Sans"/>
              </a:rPr>
              <a:t>DURGA R (200301017)</a:t>
            </a:r>
          </a:p>
          <a:p>
            <a:pPr>
              <a:lnSpc>
                <a:spcPts val="3652"/>
              </a:lnSpc>
            </a:pPr>
            <a:r>
              <a:rPr lang="en-US" sz="2609">
                <a:solidFill>
                  <a:srgbClr val="FFFFFF"/>
                </a:solidFill>
                <a:latin typeface="Public Sans"/>
              </a:rPr>
              <a:t>MANESAA VJS (200301045)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555105" y="-176078"/>
            <a:ext cx="10699105" cy="11081936"/>
          </a:xfrm>
          <a:custGeom>
            <a:avLst/>
            <a:gdLst/>
            <a:ahLst/>
            <a:cxnLst/>
            <a:rect l="l" t="t" r="r" b="b"/>
            <a:pathLst>
              <a:path w="10699105" h="11081936">
                <a:moveTo>
                  <a:pt x="0" y="0"/>
                </a:moveTo>
                <a:lnTo>
                  <a:pt x="10699105" y="0"/>
                </a:lnTo>
                <a:lnTo>
                  <a:pt x="10699105" y="11081936"/>
                </a:lnTo>
                <a:lnTo>
                  <a:pt x="0" y="11081936"/>
                </a:lnTo>
                <a:lnTo>
                  <a:pt x="0" y="0"/>
                </a:lnTo>
                <a:close/>
              </a:path>
            </a:pathLst>
          </a:custGeom>
          <a:blipFill>
            <a:blip r:embed="rId2">
              <a:alphaModFix amt="6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69775" y="3943838"/>
            <a:ext cx="5318085" cy="1329641"/>
          </a:xfrm>
          <a:prstGeom prst="rect">
            <a:avLst/>
          </a:prstGeom>
        </p:spPr>
        <p:txBody>
          <a:bodyPr lIns="0" tIns="0" rIns="0" bIns="0" rtlCol="0" anchor="t">
            <a:spAutoFit/>
          </a:bodyPr>
          <a:lstStyle/>
          <a:p>
            <a:pPr>
              <a:lnSpc>
                <a:spcPts val="9882"/>
              </a:lnSpc>
            </a:pPr>
            <a:r>
              <a:rPr lang="en-US" sz="8235">
                <a:solidFill>
                  <a:srgbClr val="B067DF"/>
                </a:solidFill>
                <a:latin typeface="Telegraf"/>
              </a:rPr>
              <a:t>MISSION</a:t>
            </a:r>
          </a:p>
        </p:txBody>
      </p:sp>
      <p:sp>
        <p:nvSpPr>
          <p:cNvPr id="4" name="TextBox 4"/>
          <p:cNvSpPr txBox="1"/>
          <p:nvPr/>
        </p:nvSpPr>
        <p:spPr>
          <a:xfrm>
            <a:off x="9144000" y="2092511"/>
            <a:ext cx="8677899" cy="5060871"/>
          </a:xfrm>
          <a:prstGeom prst="rect">
            <a:avLst/>
          </a:prstGeom>
        </p:spPr>
        <p:txBody>
          <a:bodyPr lIns="0" tIns="0" rIns="0" bIns="0" rtlCol="0" anchor="t">
            <a:spAutoFit/>
          </a:bodyPr>
          <a:lstStyle/>
          <a:p>
            <a:pPr>
              <a:lnSpc>
                <a:spcPts val="6733"/>
              </a:lnSpc>
            </a:pPr>
            <a:r>
              <a:rPr lang="en-US" sz="5179">
                <a:solidFill>
                  <a:srgbClr val="FFFFFF"/>
                </a:solidFill>
                <a:latin typeface="Public Sans"/>
              </a:rPr>
              <a:t>Our aim is to eradicate the increasing environmental hazards caused by the  bio medical wastes by converting them into conventional bricks.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rot="-5400000">
            <a:off x="-3282488" y="3282488"/>
            <a:ext cx="10287000" cy="3722024"/>
          </a:xfrm>
          <a:custGeom>
            <a:avLst/>
            <a:gdLst/>
            <a:ahLst/>
            <a:cxnLst/>
            <a:rect l="l" t="t" r="r" b="b"/>
            <a:pathLst>
              <a:path w="10287000" h="3722024">
                <a:moveTo>
                  <a:pt x="0" y="0"/>
                </a:moveTo>
                <a:lnTo>
                  <a:pt x="10287000" y="0"/>
                </a:lnTo>
                <a:lnTo>
                  <a:pt x="10287000" y="3722024"/>
                </a:lnTo>
                <a:lnTo>
                  <a:pt x="0" y="3722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98531" y="1562536"/>
            <a:ext cx="1022133" cy="1046877"/>
          </a:xfrm>
          <a:custGeom>
            <a:avLst/>
            <a:gdLst/>
            <a:ahLst/>
            <a:cxnLst/>
            <a:rect l="l" t="t" r="r" b="b"/>
            <a:pathLst>
              <a:path w="1022133" h="1046877">
                <a:moveTo>
                  <a:pt x="0" y="0"/>
                </a:moveTo>
                <a:lnTo>
                  <a:pt x="1022133" y="0"/>
                </a:lnTo>
                <a:lnTo>
                  <a:pt x="1022133" y="1046878"/>
                </a:lnTo>
                <a:lnTo>
                  <a:pt x="0" y="1046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565120" y="942975"/>
            <a:ext cx="13243641" cy="1402169"/>
          </a:xfrm>
          <a:prstGeom prst="rect">
            <a:avLst/>
          </a:prstGeom>
        </p:spPr>
        <p:txBody>
          <a:bodyPr lIns="0" tIns="0" rIns="0" bIns="0" rtlCol="0" anchor="t">
            <a:spAutoFit/>
          </a:bodyPr>
          <a:lstStyle/>
          <a:p>
            <a:pPr>
              <a:lnSpc>
                <a:spcPts val="10459"/>
              </a:lnSpc>
            </a:pPr>
            <a:r>
              <a:rPr lang="en-US" sz="8715">
                <a:solidFill>
                  <a:srgbClr val="8D5BA5"/>
                </a:solidFill>
                <a:latin typeface="Telegraf"/>
              </a:rPr>
              <a:t>MOTIVATION</a:t>
            </a:r>
          </a:p>
        </p:txBody>
      </p:sp>
      <p:grpSp>
        <p:nvGrpSpPr>
          <p:cNvPr id="5" name="Group 5"/>
          <p:cNvGrpSpPr/>
          <p:nvPr/>
        </p:nvGrpSpPr>
        <p:grpSpPr>
          <a:xfrm>
            <a:off x="4133800" y="3216761"/>
            <a:ext cx="6372520" cy="6041539"/>
            <a:chOff x="0" y="0"/>
            <a:chExt cx="8496694" cy="8055385"/>
          </a:xfrm>
        </p:grpSpPr>
        <p:sp>
          <p:nvSpPr>
            <p:cNvPr id="6" name="TextBox 6"/>
            <p:cNvSpPr txBox="1"/>
            <p:nvPr/>
          </p:nvSpPr>
          <p:spPr>
            <a:xfrm>
              <a:off x="0" y="1562515"/>
              <a:ext cx="8496694" cy="6492870"/>
            </a:xfrm>
            <a:prstGeom prst="rect">
              <a:avLst/>
            </a:prstGeom>
          </p:spPr>
          <p:txBody>
            <a:bodyPr lIns="0" tIns="0" rIns="0" bIns="0" rtlCol="0" anchor="t">
              <a:spAutoFit/>
            </a:bodyPr>
            <a:lstStyle/>
            <a:p>
              <a:pPr>
                <a:lnSpc>
                  <a:spcPts val="4291"/>
                </a:lnSpc>
              </a:pPr>
              <a:r>
                <a:rPr lang="en-US" sz="3065">
                  <a:solidFill>
                    <a:srgbClr val="FFFFFF"/>
                  </a:solidFill>
                  <a:latin typeface="Public Sans"/>
                </a:rPr>
                <a:t>The increase in PPE kits, masks, face shields and other protective gear during COVID has cased and exponential increase in hospital waste disposal in landfills. Similiarly the brick klins on an average emit 2.3% of all particulate matter hence causing an increase in pollution.</a:t>
              </a:r>
            </a:p>
          </p:txBody>
        </p:sp>
        <p:sp>
          <p:nvSpPr>
            <p:cNvPr id="7" name="TextBox 7"/>
            <p:cNvSpPr txBox="1"/>
            <p:nvPr/>
          </p:nvSpPr>
          <p:spPr>
            <a:xfrm>
              <a:off x="0" y="-47625"/>
              <a:ext cx="8496694" cy="830991"/>
            </a:xfrm>
            <a:prstGeom prst="rect">
              <a:avLst/>
            </a:prstGeom>
          </p:spPr>
          <p:txBody>
            <a:bodyPr lIns="0" tIns="0" rIns="0" bIns="0" rtlCol="0" anchor="t">
              <a:spAutoFit/>
            </a:bodyPr>
            <a:lstStyle/>
            <a:p>
              <a:pPr>
                <a:lnSpc>
                  <a:spcPts val="5072"/>
                </a:lnSpc>
              </a:pPr>
              <a:r>
                <a:rPr lang="en-US" sz="3901">
                  <a:solidFill>
                    <a:srgbClr val="FFFFFF"/>
                  </a:solidFill>
                  <a:latin typeface="Public Sans Bold"/>
                </a:rPr>
                <a:t>MOTIVATION</a:t>
              </a:r>
            </a:p>
          </p:txBody>
        </p:sp>
      </p:grpSp>
      <p:grpSp>
        <p:nvGrpSpPr>
          <p:cNvPr id="8" name="Group 8"/>
          <p:cNvGrpSpPr/>
          <p:nvPr/>
        </p:nvGrpSpPr>
        <p:grpSpPr>
          <a:xfrm>
            <a:off x="10820318" y="3216761"/>
            <a:ext cx="7200175" cy="5948146"/>
            <a:chOff x="0" y="0"/>
            <a:chExt cx="9600233" cy="7930861"/>
          </a:xfrm>
        </p:grpSpPr>
        <p:sp>
          <p:nvSpPr>
            <p:cNvPr id="9" name="TextBox 9"/>
            <p:cNvSpPr txBox="1"/>
            <p:nvPr/>
          </p:nvSpPr>
          <p:spPr>
            <a:xfrm>
              <a:off x="0" y="1453057"/>
              <a:ext cx="9600233" cy="6477804"/>
            </a:xfrm>
            <a:prstGeom prst="rect">
              <a:avLst/>
            </a:prstGeom>
          </p:spPr>
          <p:txBody>
            <a:bodyPr lIns="0" tIns="0" rIns="0" bIns="0" rtlCol="0" anchor="t">
              <a:spAutoFit/>
            </a:bodyPr>
            <a:lstStyle/>
            <a:p>
              <a:pPr>
                <a:lnSpc>
                  <a:spcPts val="4297"/>
                </a:lnSpc>
              </a:pPr>
              <a:r>
                <a:rPr lang="en-US" sz="3069">
                  <a:solidFill>
                    <a:srgbClr val="FFFFFF"/>
                  </a:solidFill>
                  <a:latin typeface="Public Sans"/>
                </a:rPr>
                <a:t>Incorporation of cleansed biomedical wastes from hospitals in preparation of bricks for construction will a major step towards prevention of environmental pollution and spread of infection due to dumping the waste in landfills. The will be a more cost effective way and can also help the economically weaker sections of the society.</a:t>
              </a:r>
            </a:p>
          </p:txBody>
        </p:sp>
        <p:sp>
          <p:nvSpPr>
            <p:cNvPr id="10" name="TextBox 10"/>
            <p:cNvSpPr txBox="1"/>
            <p:nvPr/>
          </p:nvSpPr>
          <p:spPr>
            <a:xfrm>
              <a:off x="0" y="-47625"/>
              <a:ext cx="9600233" cy="832485"/>
            </a:xfrm>
            <a:prstGeom prst="rect">
              <a:avLst/>
            </a:prstGeom>
          </p:spPr>
          <p:txBody>
            <a:bodyPr lIns="0" tIns="0" rIns="0" bIns="0" rtlCol="0" anchor="t">
              <a:spAutoFit/>
            </a:bodyPr>
            <a:lstStyle/>
            <a:p>
              <a:pPr>
                <a:lnSpc>
                  <a:spcPts val="5070"/>
                </a:lnSpc>
              </a:pPr>
              <a:r>
                <a:rPr lang="en-US" sz="3899">
                  <a:solidFill>
                    <a:srgbClr val="FFFFFF"/>
                  </a:solidFill>
                  <a:latin typeface="Public Sans"/>
                </a:rPr>
                <a:t>SOLUTION</a:t>
              </a:r>
            </a:p>
          </p:txBody>
        </p:sp>
      </p:grpSp>
      <p:sp>
        <p:nvSpPr>
          <p:cNvPr id="11" name="Freeform 11"/>
          <p:cNvSpPr/>
          <p:nvPr/>
        </p:nvSpPr>
        <p:spPr>
          <a:xfrm>
            <a:off x="517633" y="8033785"/>
            <a:ext cx="1022133" cy="1046877"/>
          </a:xfrm>
          <a:custGeom>
            <a:avLst/>
            <a:gdLst/>
            <a:ahLst/>
            <a:cxnLst/>
            <a:rect l="l" t="t" r="r" b="b"/>
            <a:pathLst>
              <a:path w="1022133" h="1046877">
                <a:moveTo>
                  <a:pt x="0" y="0"/>
                </a:moveTo>
                <a:lnTo>
                  <a:pt x="1022134" y="0"/>
                </a:lnTo>
                <a:lnTo>
                  <a:pt x="1022134" y="1046878"/>
                </a:lnTo>
                <a:lnTo>
                  <a:pt x="0" y="1046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AutoShape 12"/>
          <p:cNvSpPr/>
          <p:nvPr/>
        </p:nvSpPr>
        <p:spPr>
          <a:xfrm rot="5400000">
            <a:off x="7324205" y="6398876"/>
            <a:ext cx="6402331" cy="0"/>
          </a:xfrm>
          <a:prstGeom prst="line">
            <a:avLst/>
          </a:prstGeom>
          <a:ln w="38100" cap="flat">
            <a:solidFill>
              <a:srgbClr val="822C95"/>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1166794" y="395102"/>
            <a:ext cx="8924497" cy="8717177"/>
            <a:chOff x="0" y="0"/>
            <a:chExt cx="11899329" cy="11622902"/>
          </a:xfrm>
        </p:grpSpPr>
        <p:sp>
          <p:nvSpPr>
            <p:cNvPr id="3" name="TextBox 3"/>
            <p:cNvSpPr txBox="1"/>
            <p:nvPr/>
          </p:nvSpPr>
          <p:spPr>
            <a:xfrm>
              <a:off x="3442412" y="343538"/>
              <a:ext cx="1052514"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MAY'21</a:t>
              </a:r>
            </a:p>
            <a:p>
              <a:pPr algn="ctr">
                <a:lnSpc>
                  <a:spcPts val="2519"/>
                </a:lnSpc>
              </a:pPr>
              <a:r>
                <a:rPr lang="en-US" sz="1799">
                  <a:solidFill>
                    <a:srgbClr val="E6E9E6"/>
                  </a:solidFill>
                  <a:latin typeface="Public Sans"/>
                </a:rPr>
                <a:t>203</a:t>
              </a:r>
            </a:p>
          </p:txBody>
        </p:sp>
        <p:sp>
          <p:nvSpPr>
            <p:cNvPr id="4" name="TextBox 4"/>
            <p:cNvSpPr txBox="1"/>
            <p:nvPr/>
          </p:nvSpPr>
          <p:spPr>
            <a:xfrm>
              <a:off x="10377015" y="7872818"/>
              <a:ext cx="1032086"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SEP'20</a:t>
              </a:r>
            </a:p>
            <a:p>
              <a:pPr algn="ctr">
                <a:lnSpc>
                  <a:spcPts val="2519"/>
                </a:lnSpc>
              </a:pPr>
              <a:r>
                <a:rPr lang="en-US" sz="1799">
                  <a:solidFill>
                    <a:srgbClr val="E6E9E6"/>
                  </a:solidFill>
                  <a:latin typeface="Public Sans"/>
                </a:rPr>
                <a:t>183</a:t>
              </a:r>
            </a:p>
          </p:txBody>
        </p:sp>
        <p:sp>
          <p:nvSpPr>
            <p:cNvPr id="5" name="TextBox 5"/>
            <p:cNvSpPr txBox="1"/>
            <p:nvPr/>
          </p:nvSpPr>
          <p:spPr>
            <a:xfrm>
              <a:off x="7775618" y="10399377"/>
              <a:ext cx="1058149"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OCT'20</a:t>
              </a:r>
            </a:p>
            <a:p>
              <a:pPr algn="ctr">
                <a:lnSpc>
                  <a:spcPts val="2519"/>
                </a:lnSpc>
              </a:pPr>
              <a:r>
                <a:rPr lang="en-US" sz="1799">
                  <a:solidFill>
                    <a:srgbClr val="E6E9E6"/>
                  </a:solidFill>
                  <a:latin typeface="Public Sans"/>
                </a:rPr>
                <a:t>179</a:t>
              </a:r>
            </a:p>
          </p:txBody>
        </p:sp>
        <p:sp>
          <p:nvSpPr>
            <p:cNvPr id="6" name="TextBox 6"/>
            <p:cNvSpPr txBox="1"/>
            <p:nvPr/>
          </p:nvSpPr>
          <p:spPr>
            <a:xfrm>
              <a:off x="10802297" y="4323627"/>
              <a:ext cx="1097032"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AUG'20</a:t>
              </a:r>
            </a:p>
            <a:p>
              <a:pPr algn="ctr">
                <a:lnSpc>
                  <a:spcPts val="2519"/>
                </a:lnSpc>
              </a:pPr>
              <a:r>
                <a:rPr lang="en-US" sz="1799">
                  <a:solidFill>
                    <a:srgbClr val="E6E9E6"/>
                  </a:solidFill>
                  <a:latin typeface="Public Sans"/>
                </a:rPr>
                <a:t>175</a:t>
              </a:r>
            </a:p>
          </p:txBody>
        </p:sp>
        <p:sp>
          <p:nvSpPr>
            <p:cNvPr id="7" name="TextBox 7"/>
            <p:cNvSpPr txBox="1"/>
            <p:nvPr/>
          </p:nvSpPr>
          <p:spPr>
            <a:xfrm>
              <a:off x="4384516" y="10811753"/>
              <a:ext cx="1100272"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NOV'20</a:t>
              </a:r>
            </a:p>
            <a:p>
              <a:pPr algn="ctr">
                <a:lnSpc>
                  <a:spcPts val="2519"/>
                </a:lnSpc>
              </a:pPr>
              <a:r>
                <a:rPr lang="en-US" sz="1799">
                  <a:solidFill>
                    <a:srgbClr val="E6E9E6"/>
                  </a:solidFill>
                  <a:latin typeface="Public Sans"/>
                </a:rPr>
                <a:t>160</a:t>
              </a:r>
            </a:p>
          </p:txBody>
        </p:sp>
        <p:sp>
          <p:nvSpPr>
            <p:cNvPr id="8" name="TextBox 8"/>
            <p:cNvSpPr txBox="1"/>
            <p:nvPr/>
          </p:nvSpPr>
          <p:spPr>
            <a:xfrm>
              <a:off x="1084890" y="9334500"/>
              <a:ext cx="1054064"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DEC'20</a:t>
              </a:r>
            </a:p>
            <a:p>
              <a:pPr algn="ctr">
                <a:lnSpc>
                  <a:spcPts val="2519"/>
                </a:lnSpc>
              </a:pPr>
              <a:r>
                <a:rPr lang="en-US" sz="1799">
                  <a:solidFill>
                    <a:srgbClr val="E6E9E6"/>
                  </a:solidFill>
                  <a:latin typeface="Public Sans"/>
                </a:rPr>
                <a:t>155</a:t>
              </a:r>
            </a:p>
          </p:txBody>
        </p:sp>
        <p:sp>
          <p:nvSpPr>
            <p:cNvPr id="9" name="TextBox 9"/>
            <p:cNvSpPr txBox="1"/>
            <p:nvPr/>
          </p:nvSpPr>
          <p:spPr>
            <a:xfrm>
              <a:off x="756138" y="2676486"/>
              <a:ext cx="997852"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APR'21</a:t>
              </a:r>
            </a:p>
            <a:p>
              <a:pPr algn="ctr">
                <a:lnSpc>
                  <a:spcPts val="2519"/>
                </a:lnSpc>
              </a:pPr>
              <a:r>
                <a:rPr lang="en-US" sz="1799">
                  <a:solidFill>
                    <a:srgbClr val="E6E9E6"/>
                  </a:solidFill>
                  <a:latin typeface="Public Sans"/>
                </a:rPr>
                <a:t>155</a:t>
              </a:r>
            </a:p>
          </p:txBody>
        </p:sp>
        <p:sp>
          <p:nvSpPr>
            <p:cNvPr id="10" name="TextBox 10"/>
            <p:cNvSpPr txBox="1"/>
            <p:nvPr/>
          </p:nvSpPr>
          <p:spPr>
            <a:xfrm>
              <a:off x="9769471" y="1473587"/>
              <a:ext cx="1136619"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JULY'20</a:t>
              </a:r>
            </a:p>
            <a:p>
              <a:pPr algn="ctr">
                <a:lnSpc>
                  <a:spcPts val="2519"/>
                </a:lnSpc>
              </a:pPr>
              <a:r>
                <a:rPr lang="en-US" sz="1799">
                  <a:solidFill>
                    <a:srgbClr val="E6E9E6"/>
                  </a:solidFill>
                  <a:latin typeface="Public Sans"/>
                </a:rPr>
                <a:t>150</a:t>
              </a:r>
            </a:p>
          </p:txBody>
        </p:sp>
        <p:sp>
          <p:nvSpPr>
            <p:cNvPr id="11" name="TextBox 11"/>
            <p:cNvSpPr txBox="1"/>
            <p:nvPr/>
          </p:nvSpPr>
          <p:spPr>
            <a:xfrm>
              <a:off x="6897555" y="169694"/>
              <a:ext cx="1194521"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JUNE'20</a:t>
              </a:r>
            </a:p>
            <a:p>
              <a:pPr algn="ctr">
                <a:lnSpc>
                  <a:spcPts val="2519"/>
                </a:lnSpc>
              </a:pPr>
              <a:r>
                <a:rPr lang="en-US" sz="1799">
                  <a:solidFill>
                    <a:srgbClr val="E6E9E6"/>
                  </a:solidFill>
                  <a:latin typeface="Public Sans"/>
                </a:rPr>
                <a:t>110</a:t>
              </a:r>
            </a:p>
          </p:txBody>
        </p:sp>
        <p:sp>
          <p:nvSpPr>
            <p:cNvPr id="12" name="TextBox 12"/>
            <p:cNvSpPr txBox="1"/>
            <p:nvPr/>
          </p:nvSpPr>
          <p:spPr>
            <a:xfrm>
              <a:off x="395904" y="7387948"/>
              <a:ext cx="945868"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JAN'21</a:t>
              </a:r>
            </a:p>
            <a:p>
              <a:pPr algn="ctr">
                <a:lnSpc>
                  <a:spcPts val="2519"/>
                </a:lnSpc>
              </a:pPr>
              <a:r>
                <a:rPr lang="en-US" sz="1799">
                  <a:solidFill>
                    <a:srgbClr val="E6E9E6"/>
                  </a:solidFill>
                  <a:latin typeface="Public Sans"/>
                </a:rPr>
                <a:t>75</a:t>
              </a:r>
            </a:p>
          </p:txBody>
        </p:sp>
        <p:sp>
          <p:nvSpPr>
            <p:cNvPr id="13" name="TextBox 13"/>
            <p:cNvSpPr txBox="1"/>
            <p:nvPr/>
          </p:nvSpPr>
          <p:spPr>
            <a:xfrm>
              <a:off x="0" y="4887004"/>
              <a:ext cx="1073646"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MAR'21</a:t>
              </a:r>
            </a:p>
            <a:p>
              <a:pPr algn="ctr">
                <a:lnSpc>
                  <a:spcPts val="2519"/>
                </a:lnSpc>
              </a:pPr>
              <a:r>
                <a:rPr lang="en-US" sz="1799">
                  <a:solidFill>
                    <a:srgbClr val="E6E9E6"/>
                  </a:solidFill>
                  <a:latin typeface="Public Sans"/>
                </a:rPr>
                <a:t>75</a:t>
              </a:r>
            </a:p>
          </p:txBody>
        </p:sp>
        <p:sp>
          <p:nvSpPr>
            <p:cNvPr id="14" name="TextBox 14"/>
            <p:cNvSpPr txBox="1"/>
            <p:nvPr/>
          </p:nvSpPr>
          <p:spPr>
            <a:xfrm>
              <a:off x="79025" y="6156851"/>
              <a:ext cx="955729"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FEB'21</a:t>
              </a:r>
            </a:p>
            <a:p>
              <a:pPr algn="ctr">
                <a:lnSpc>
                  <a:spcPts val="2519"/>
                </a:lnSpc>
              </a:pPr>
              <a:r>
                <a:rPr lang="en-US" sz="1799">
                  <a:solidFill>
                    <a:srgbClr val="E6E9E6"/>
                  </a:solidFill>
                  <a:latin typeface="Public Sans"/>
                </a:rPr>
                <a:t>50</a:t>
              </a:r>
            </a:p>
          </p:txBody>
        </p:sp>
        <p:sp>
          <p:nvSpPr>
            <p:cNvPr id="15" name="TextBox 15"/>
            <p:cNvSpPr txBox="1"/>
            <p:nvPr/>
          </p:nvSpPr>
          <p:spPr>
            <a:xfrm>
              <a:off x="5633172" y="-38100"/>
              <a:ext cx="1115065" cy="811149"/>
            </a:xfrm>
            <a:prstGeom prst="rect">
              <a:avLst/>
            </a:prstGeom>
          </p:spPr>
          <p:txBody>
            <a:bodyPr lIns="0" tIns="0" rIns="0" bIns="0" rtlCol="0" anchor="t">
              <a:spAutoFit/>
            </a:bodyPr>
            <a:lstStyle/>
            <a:p>
              <a:pPr algn="ctr">
                <a:lnSpc>
                  <a:spcPts val="2519"/>
                </a:lnSpc>
              </a:pPr>
              <a:r>
                <a:rPr lang="en-US" sz="1799">
                  <a:solidFill>
                    <a:srgbClr val="E6E9E6"/>
                  </a:solidFill>
                  <a:latin typeface="Public Sans"/>
                </a:rPr>
                <a:t>MAY'20</a:t>
              </a:r>
            </a:p>
            <a:p>
              <a:pPr algn="ctr">
                <a:lnSpc>
                  <a:spcPts val="2519"/>
                </a:lnSpc>
              </a:pPr>
              <a:r>
                <a:rPr lang="en-US" sz="1799">
                  <a:solidFill>
                    <a:srgbClr val="E6E9E6"/>
                  </a:solidFill>
                  <a:latin typeface="Public Sans"/>
                </a:rPr>
                <a:t>20</a:t>
              </a:r>
            </a:p>
          </p:txBody>
        </p:sp>
        <p:grpSp>
          <p:nvGrpSpPr>
            <p:cNvPr id="16" name="Group 16"/>
            <p:cNvGrpSpPr>
              <a:grpSpLocks noChangeAspect="1"/>
            </p:cNvGrpSpPr>
            <p:nvPr/>
          </p:nvGrpSpPr>
          <p:grpSpPr>
            <a:xfrm>
              <a:off x="1149327" y="1022819"/>
              <a:ext cx="9675530" cy="9675530"/>
              <a:chOff x="0" y="0"/>
              <a:chExt cx="2540000" cy="2540000"/>
            </a:xfrm>
          </p:grpSpPr>
          <p:sp>
            <p:nvSpPr>
              <p:cNvPr id="17" name="Freeform 17"/>
              <p:cNvSpPr/>
              <p:nvPr/>
            </p:nvSpPr>
            <p:spPr>
              <a:xfrm>
                <a:off x="1270000" y="0"/>
                <a:ext cx="157527" cy="1270000"/>
              </a:xfrm>
              <a:custGeom>
                <a:avLst/>
                <a:gdLst/>
                <a:ahLst/>
                <a:cxnLst/>
                <a:rect l="l" t="t" r="r" b="b"/>
                <a:pathLst>
                  <a:path w="157527" h="1270000">
                    <a:moveTo>
                      <a:pt x="0" y="0"/>
                    </a:moveTo>
                    <a:cubicBezTo>
                      <a:pt x="52662" y="0"/>
                      <a:pt x="105272" y="3275"/>
                      <a:pt x="157527" y="9807"/>
                    </a:cubicBezTo>
                    <a:lnTo>
                      <a:pt x="0" y="1270000"/>
                    </a:lnTo>
                    <a:close/>
                  </a:path>
                </a:pathLst>
              </a:custGeom>
              <a:solidFill>
                <a:srgbClr val="F598C3"/>
              </a:solidFill>
            </p:spPr>
          </p:sp>
          <p:sp>
            <p:nvSpPr>
              <p:cNvPr id="18" name="Freeform 18"/>
              <p:cNvSpPr/>
              <p:nvPr/>
            </p:nvSpPr>
            <p:spPr>
              <a:xfrm>
                <a:off x="1270000" y="3509"/>
                <a:ext cx="645664" cy="1266491"/>
              </a:xfrm>
              <a:custGeom>
                <a:avLst/>
                <a:gdLst/>
                <a:ahLst/>
                <a:cxnLst/>
                <a:rect l="l" t="t" r="r" b="b"/>
                <a:pathLst>
                  <a:path w="645664" h="1266491">
                    <a:moveTo>
                      <a:pt x="94347" y="0"/>
                    </a:moveTo>
                    <a:cubicBezTo>
                      <a:pt x="288960" y="14498"/>
                      <a:pt x="477614" y="73650"/>
                      <a:pt x="645664" y="172865"/>
                    </a:cubicBezTo>
                    <a:lnTo>
                      <a:pt x="0" y="1266491"/>
                    </a:lnTo>
                    <a:close/>
                  </a:path>
                </a:pathLst>
              </a:custGeom>
              <a:solidFill>
                <a:srgbClr val="BE77B0"/>
              </a:solidFill>
            </p:spPr>
          </p:sp>
          <p:sp>
            <p:nvSpPr>
              <p:cNvPr id="19" name="Freeform 19"/>
              <p:cNvSpPr/>
              <p:nvPr/>
            </p:nvSpPr>
            <p:spPr>
              <a:xfrm>
                <a:off x="1270000" y="145471"/>
                <a:ext cx="1126604" cy="1124529"/>
              </a:xfrm>
              <a:custGeom>
                <a:avLst/>
                <a:gdLst/>
                <a:ahLst/>
                <a:cxnLst/>
                <a:rect l="l" t="t" r="r" b="b"/>
                <a:pathLst>
                  <a:path w="1126604" h="1124529">
                    <a:moveTo>
                      <a:pt x="590198" y="0"/>
                    </a:moveTo>
                    <a:cubicBezTo>
                      <a:pt x="819752" y="120479"/>
                      <a:pt x="1006935" y="308324"/>
                      <a:pt x="1126604" y="538300"/>
                    </a:cubicBezTo>
                    <a:lnTo>
                      <a:pt x="0" y="1124529"/>
                    </a:lnTo>
                    <a:close/>
                  </a:path>
                </a:pathLst>
              </a:custGeom>
              <a:solidFill>
                <a:srgbClr val="855A99"/>
              </a:solidFill>
            </p:spPr>
          </p:sp>
          <p:sp>
            <p:nvSpPr>
              <p:cNvPr id="20" name="Freeform 20"/>
              <p:cNvSpPr/>
              <p:nvPr/>
            </p:nvSpPr>
            <p:spPr>
              <a:xfrm>
                <a:off x="1270000" y="628197"/>
                <a:ext cx="1302458" cy="857704"/>
              </a:xfrm>
              <a:custGeom>
                <a:avLst/>
                <a:gdLst/>
                <a:ahLst/>
                <a:cxnLst/>
                <a:rect l="l" t="t" r="r" b="b"/>
                <a:pathLst>
                  <a:path w="1302458" h="857704">
                    <a:moveTo>
                      <a:pt x="1095896" y="0"/>
                    </a:moveTo>
                    <a:cubicBezTo>
                      <a:pt x="1247336" y="258588"/>
                      <a:pt x="1302458" y="562397"/>
                      <a:pt x="1251514" y="857704"/>
                    </a:cubicBezTo>
                    <a:lnTo>
                      <a:pt x="0" y="641803"/>
                    </a:lnTo>
                    <a:close/>
                  </a:path>
                </a:pathLst>
              </a:custGeom>
              <a:solidFill>
                <a:srgbClr val="4B407C"/>
              </a:solidFill>
            </p:spPr>
          </p:sp>
          <p:sp>
            <p:nvSpPr>
              <p:cNvPr id="21" name="Freeform 21"/>
              <p:cNvSpPr/>
              <p:nvPr/>
            </p:nvSpPr>
            <p:spPr>
              <a:xfrm>
                <a:off x="1270000" y="1270000"/>
                <a:ext cx="1260740" cy="955130"/>
              </a:xfrm>
              <a:custGeom>
                <a:avLst/>
                <a:gdLst/>
                <a:ahLst/>
                <a:cxnLst/>
                <a:rect l="l" t="t" r="r" b="b"/>
                <a:pathLst>
                  <a:path w="1260740" h="955130">
                    <a:moveTo>
                      <a:pt x="1260740" y="153082"/>
                    </a:moveTo>
                    <a:cubicBezTo>
                      <a:pt x="1223052" y="463474"/>
                      <a:pt x="1072186" y="749054"/>
                      <a:pt x="837034" y="955130"/>
                    </a:cubicBezTo>
                    <a:lnTo>
                      <a:pt x="0" y="0"/>
                    </a:lnTo>
                    <a:close/>
                  </a:path>
                </a:pathLst>
              </a:custGeom>
              <a:solidFill>
                <a:srgbClr val="00285C"/>
              </a:solidFill>
            </p:spPr>
          </p:sp>
          <p:sp>
            <p:nvSpPr>
              <p:cNvPr id="22" name="Freeform 22"/>
              <p:cNvSpPr/>
              <p:nvPr/>
            </p:nvSpPr>
            <p:spPr>
              <a:xfrm>
                <a:off x="1270000" y="1270000"/>
                <a:ext cx="883725" cy="1268142"/>
              </a:xfrm>
              <a:custGeom>
                <a:avLst/>
                <a:gdLst/>
                <a:ahLst/>
                <a:cxnLst/>
                <a:rect l="l" t="t" r="r" b="b"/>
                <a:pathLst>
                  <a:path w="883725" h="1268142">
                    <a:moveTo>
                      <a:pt x="883725" y="912102"/>
                    </a:moveTo>
                    <a:cubicBezTo>
                      <a:pt x="663839" y="1125147"/>
                      <a:pt x="374392" y="1251586"/>
                      <a:pt x="68674" y="1268142"/>
                    </a:cubicBezTo>
                    <a:lnTo>
                      <a:pt x="0" y="0"/>
                    </a:lnTo>
                    <a:close/>
                  </a:path>
                </a:pathLst>
              </a:custGeom>
              <a:solidFill>
                <a:srgbClr val="53407A"/>
              </a:solidFill>
            </p:spPr>
          </p:sp>
          <p:sp>
            <p:nvSpPr>
              <p:cNvPr id="23" name="Freeform 23"/>
              <p:cNvSpPr/>
              <p:nvPr/>
            </p:nvSpPr>
            <p:spPr>
              <a:xfrm>
                <a:off x="616222" y="1270000"/>
                <a:ext cx="785746" cy="1291740"/>
              </a:xfrm>
              <a:custGeom>
                <a:avLst/>
                <a:gdLst/>
                <a:ahLst/>
                <a:cxnLst/>
                <a:rect l="l" t="t" r="r" b="b"/>
                <a:pathLst>
                  <a:path w="785746" h="1291740">
                    <a:moveTo>
                      <a:pt x="785746" y="1263125"/>
                    </a:moveTo>
                    <a:cubicBezTo>
                      <a:pt x="511858" y="1291740"/>
                      <a:pt x="236088" y="1230556"/>
                      <a:pt x="0" y="1088795"/>
                    </a:cubicBezTo>
                    <a:lnTo>
                      <a:pt x="653778" y="0"/>
                    </a:lnTo>
                    <a:close/>
                  </a:path>
                </a:pathLst>
              </a:custGeom>
              <a:solidFill>
                <a:srgbClr val="905C92"/>
              </a:solidFill>
            </p:spPr>
          </p:sp>
          <p:sp>
            <p:nvSpPr>
              <p:cNvPr id="24" name="Freeform 24"/>
              <p:cNvSpPr/>
              <p:nvPr/>
            </p:nvSpPr>
            <p:spPr>
              <a:xfrm>
                <a:off x="128523" y="1270000"/>
                <a:ext cx="1141477" cy="1120110"/>
              </a:xfrm>
              <a:custGeom>
                <a:avLst/>
                <a:gdLst/>
                <a:ahLst/>
                <a:cxnLst/>
                <a:rect l="l" t="t" r="r" b="b"/>
                <a:pathLst>
                  <a:path w="1141477" h="1120110">
                    <a:moveTo>
                      <a:pt x="542933" y="1120110"/>
                    </a:moveTo>
                    <a:cubicBezTo>
                      <a:pt x="307174" y="994129"/>
                      <a:pt x="117176" y="796971"/>
                      <a:pt x="0" y="556714"/>
                    </a:cubicBezTo>
                    <a:lnTo>
                      <a:pt x="1141477" y="0"/>
                    </a:lnTo>
                    <a:close/>
                  </a:path>
                </a:pathLst>
              </a:custGeom>
              <a:solidFill>
                <a:srgbClr val="C97CA5"/>
              </a:solidFill>
            </p:spPr>
          </p:sp>
          <p:sp>
            <p:nvSpPr>
              <p:cNvPr id="25" name="Freeform 25"/>
              <p:cNvSpPr/>
              <p:nvPr/>
            </p:nvSpPr>
            <p:spPr>
              <a:xfrm>
                <a:off x="19382" y="1270000"/>
                <a:ext cx="1250618" cy="613068"/>
              </a:xfrm>
              <a:custGeom>
                <a:avLst/>
                <a:gdLst/>
                <a:ahLst/>
                <a:cxnLst/>
                <a:rect l="l" t="t" r="r" b="b"/>
                <a:pathLst>
                  <a:path w="1250618" h="613068">
                    <a:moveTo>
                      <a:pt x="138392" y="613068"/>
                    </a:moveTo>
                    <a:cubicBezTo>
                      <a:pt x="71039" y="490878"/>
                      <a:pt x="24283" y="358424"/>
                      <a:pt x="0" y="221031"/>
                    </a:cubicBezTo>
                    <a:lnTo>
                      <a:pt x="1250618" y="0"/>
                    </a:lnTo>
                    <a:close/>
                  </a:path>
                </a:pathLst>
              </a:custGeom>
              <a:solidFill>
                <a:srgbClr val="FCA3B4"/>
              </a:solidFill>
            </p:spPr>
          </p:sp>
          <p:sp>
            <p:nvSpPr>
              <p:cNvPr id="26" name="Freeform 26"/>
              <p:cNvSpPr/>
              <p:nvPr/>
            </p:nvSpPr>
            <p:spPr>
              <a:xfrm>
                <a:off x="-1020" y="1256078"/>
                <a:ext cx="1271020" cy="297181"/>
              </a:xfrm>
              <a:custGeom>
                <a:avLst/>
                <a:gdLst/>
                <a:ahLst/>
                <a:cxnLst/>
                <a:rect l="l" t="t" r="r" b="b"/>
                <a:pathLst>
                  <a:path w="1271020" h="297181">
                    <a:moveTo>
                      <a:pt x="33012" y="297181"/>
                    </a:moveTo>
                    <a:cubicBezTo>
                      <a:pt x="10713" y="199722"/>
                      <a:pt x="0" y="99971"/>
                      <a:pt x="1096" y="0"/>
                    </a:cubicBezTo>
                    <a:lnTo>
                      <a:pt x="1271020" y="13922"/>
                    </a:lnTo>
                    <a:close/>
                  </a:path>
                </a:pathLst>
              </a:custGeom>
              <a:solidFill>
                <a:srgbClr val="C97CA4"/>
              </a:solidFill>
            </p:spPr>
          </p:sp>
          <p:sp>
            <p:nvSpPr>
              <p:cNvPr id="27" name="Freeform 27"/>
              <p:cNvSpPr/>
              <p:nvPr/>
            </p:nvSpPr>
            <p:spPr>
              <a:xfrm>
                <a:off x="-4478" y="907082"/>
                <a:ext cx="1274478" cy="412484"/>
              </a:xfrm>
              <a:custGeom>
                <a:avLst/>
                <a:gdLst/>
                <a:ahLst/>
                <a:cxnLst/>
                <a:rect l="l" t="t" r="r" b="b"/>
                <a:pathLst>
                  <a:path w="1274478" h="412484">
                    <a:moveTo>
                      <a:pt x="5446" y="412483"/>
                    </a:moveTo>
                    <a:cubicBezTo>
                      <a:pt x="0" y="273066"/>
                      <a:pt x="17566" y="133705"/>
                      <a:pt x="57436" y="0"/>
                    </a:cubicBezTo>
                    <a:lnTo>
                      <a:pt x="1274478" y="362918"/>
                    </a:lnTo>
                    <a:close/>
                  </a:path>
                </a:pathLst>
              </a:custGeom>
              <a:solidFill>
                <a:srgbClr val="915C92"/>
              </a:solidFill>
            </p:spPr>
          </p:sp>
          <p:sp>
            <p:nvSpPr>
              <p:cNvPr id="28" name="Freeform 28"/>
              <p:cNvSpPr/>
              <p:nvPr/>
            </p:nvSpPr>
            <p:spPr>
              <a:xfrm>
                <a:off x="36341" y="302528"/>
                <a:ext cx="1233659" cy="967472"/>
              </a:xfrm>
              <a:custGeom>
                <a:avLst/>
                <a:gdLst/>
                <a:ahLst/>
                <a:cxnLst/>
                <a:rect l="l" t="t" r="r" b="b"/>
                <a:pathLst>
                  <a:path w="1233659" h="967472">
                    <a:moveTo>
                      <a:pt x="0" y="665834"/>
                    </a:moveTo>
                    <a:cubicBezTo>
                      <a:pt x="63488" y="406175"/>
                      <a:pt x="207289" y="173169"/>
                      <a:pt x="410921" y="0"/>
                    </a:cubicBezTo>
                    <a:lnTo>
                      <a:pt x="1233659" y="967472"/>
                    </a:lnTo>
                    <a:close/>
                  </a:path>
                </a:pathLst>
              </a:custGeom>
              <a:solidFill>
                <a:srgbClr val="53407A"/>
              </a:solidFill>
            </p:spPr>
          </p:sp>
          <p:sp>
            <p:nvSpPr>
              <p:cNvPr id="29" name="Freeform 29"/>
              <p:cNvSpPr/>
              <p:nvPr/>
            </p:nvSpPr>
            <p:spPr>
              <a:xfrm>
                <a:off x="399937" y="0"/>
                <a:ext cx="870063" cy="1270000"/>
              </a:xfrm>
              <a:custGeom>
                <a:avLst/>
                <a:gdLst/>
                <a:ahLst/>
                <a:cxnLst/>
                <a:rect l="l" t="t" r="r" b="b"/>
                <a:pathLst>
                  <a:path w="870063" h="1270000">
                    <a:moveTo>
                      <a:pt x="0" y="344857"/>
                    </a:moveTo>
                    <a:cubicBezTo>
                      <a:pt x="235513" y="123365"/>
                      <a:pt x="546633" y="32"/>
                      <a:pt x="869936" y="0"/>
                    </a:cubicBezTo>
                    <a:lnTo>
                      <a:pt x="870063" y="1270000"/>
                    </a:lnTo>
                    <a:close/>
                  </a:path>
                </a:pathLst>
              </a:custGeom>
              <a:solidFill>
                <a:srgbClr val="02285C"/>
              </a:solidFill>
            </p:spPr>
          </p:sp>
          <p:sp>
            <p:nvSpPr>
              <p:cNvPr id="30" name="Freeform 3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53407A"/>
              </a:solidFill>
            </p:spPr>
          </p:sp>
        </p:grpSp>
      </p:grpSp>
      <p:sp>
        <p:nvSpPr>
          <p:cNvPr id="31" name="TextBox 31"/>
          <p:cNvSpPr txBox="1"/>
          <p:nvPr/>
        </p:nvSpPr>
        <p:spPr>
          <a:xfrm>
            <a:off x="11429949" y="3079831"/>
            <a:ext cx="5829351" cy="3242945"/>
          </a:xfrm>
          <a:prstGeom prst="rect">
            <a:avLst/>
          </a:prstGeom>
        </p:spPr>
        <p:txBody>
          <a:bodyPr lIns="0" tIns="0" rIns="0" bIns="0" rtlCol="0" anchor="t">
            <a:spAutoFit/>
          </a:bodyPr>
          <a:lstStyle/>
          <a:p>
            <a:pPr>
              <a:lnSpc>
                <a:spcPts val="6370"/>
              </a:lnSpc>
            </a:pPr>
            <a:r>
              <a:rPr lang="en-US" sz="4900">
                <a:solidFill>
                  <a:srgbClr val="E6E9E6"/>
                </a:solidFill>
                <a:latin typeface="Telegraf"/>
              </a:rPr>
              <a:t>AMOUNT OF BIOMEDICAL WASTE DISPOSED DURING COVID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Freeform 3"/>
          <p:cNvSpPr/>
          <p:nvPr/>
        </p:nvSpPr>
        <p:spPr>
          <a:xfrm>
            <a:off x="-325216" y="-583577"/>
            <a:ext cx="18613216" cy="11308368"/>
          </a:xfrm>
          <a:custGeom>
            <a:avLst/>
            <a:gdLst/>
            <a:ahLst/>
            <a:cxnLst/>
            <a:rect l="l" t="t" r="r" b="b"/>
            <a:pathLst>
              <a:path w="18613216" h="11308368">
                <a:moveTo>
                  <a:pt x="0" y="0"/>
                </a:moveTo>
                <a:lnTo>
                  <a:pt x="18613216" y="0"/>
                </a:lnTo>
                <a:lnTo>
                  <a:pt x="18613216" y="11308368"/>
                </a:lnTo>
                <a:lnTo>
                  <a:pt x="0" y="11308368"/>
                </a:lnTo>
                <a:lnTo>
                  <a:pt x="0" y="0"/>
                </a:lnTo>
                <a:close/>
              </a:path>
            </a:pathLst>
          </a:custGeom>
          <a:blipFill>
            <a:blip r:embed="rId3">
              <a:alphaModFix amt="58000"/>
            </a:blip>
            <a:stretch>
              <a:fillRect t="-18207" b="-5239"/>
            </a:stretch>
          </a:blipFill>
        </p:spPr>
      </p:sp>
      <p:grpSp>
        <p:nvGrpSpPr>
          <p:cNvPr id="4" name="Group 4"/>
          <p:cNvGrpSpPr/>
          <p:nvPr/>
        </p:nvGrpSpPr>
        <p:grpSpPr>
          <a:xfrm>
            <a:off x="4847353" y="3623157"/>
            <a:ext cx="8593294" cy="3040686"/>
            <a:chOff x="0" y="0"/>
            <a:chExt cx="11457725" cy="4054249"/>
          </a:xfrm>
        </p:grpSpPr>
        <p:sp>
          <p:nvSpPr>
            <p:cNvPr id="5" name="TextBox 5"/>
            <p:cNvSpPr txBox="1"/>
            <p:nvPr/>
          </p:nvSpPr>
          <p:spPr>
            <a:xfrm>
              <a:off x="0" y="2736624"/>
              <a:ext cx="11457725" cy="1317625"/>
            </a:xfrm>
            <a:prstGeom prst="rect">
              <a:avLst/>
            </a:prstGeom>
          </p:spPr>
          <p:txBody>
            <a:bodyPr lIns="0" tIns="0" rIns="0" bIns="0" rtlCol="0" anchor="t">
              <a:spAutoFit/>
            </a:bodyPr>
            <a:lstStyle/>
            <a:p>
              <a:pPr algn="ctr">
                <a:lnSpc>
                  <a:spcPts val="3900"/>
                </a:lnSpc>
              </a:pPr>
              <a:r>
                <a:rPr lang="en-US" sz="3000">
                  <a:solidFill>
                    <a:srgbClr val="FFFFFF"/>
                  </a:solidFill>
                  <a:latin typeface="Public Sans"/>
                </a:rPr>
                <a:t>of biomedical waste was produced per day according to CPCB's analysis in May 2021</a:t>
              </a:r>
            </a:p>
          </p:txBody>
        </p:sp>
        <p:sp>
          <p:nvSpPr>
            <p:cNvPr id="6" name="TextBox 6"/>
            <p:cNvSpPr txBox="1"/>
            <p:nvPr/>
          </p:nvSpPr>
          <p:spPr>
            <a:xfrm>
              <a:off x="0" y="-133350"/>
              <a:ext cx="11457725" cy="2571750"/>
            </a:xfrm>
            <a:prstGeom prst="rect">
              <a:avLst/>
            </a:prstGeom>
          </p:spPr>
          <p:txBody>
            <a:bodyPr lIns="0" tIns="0" rIns="0" bIns="0" rtlCol="0" anchor="t">
              <a:spAutoFit/>
            </a:bodyPr>
            <a:lstStyle/>
            <a:p>
              <a:pPr algn="ctr">
                <a:lnSpc>
                  <a:spcPts val="14400"/>
                </a:lnSpc>
              </a:pPr>
              <a:r>
                <a:rPr lang="en-US" sz="12000">
                  <a:solidFill>
                    <a:srgbClr val="FFFFFF"/>
                  </a:solidFill>
                  <a:latin typeface="Telegraf"/>
                </a:rPr>
                <a:t>754 tonnes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AutoShape 2"/>
          <p:cNvSpPr/>
          <p:nvPr/>
        </p:nvSpPr>
        <p:spPr>
          <a:xfrm>
            <a:off x="0" y="4319461"/>
            <a:ext cx="14722468" cy="0"/>
          </a:xfrm>
          <a:prstGeom prst="line">
            <a:avLst/>
          </a:prstGeom>
          <a:ln w="28575" cap="flat">
            <a:solidFill>
              <a:srgbClr val="FFFFFF"/>
            </a:solidFill>
            <a:prstDash val="solid"/>
            <a:headEnd type="none" w="sm" len="sm"/>
            <a:tailEnd type="oval" w="lg" len="lg"/>
          </a:ln>
        </p:spPr>
      </p:sp>
      <p:sp>
        <p:nvSpPr>
          <p:cNvPr id="3" name="AutoShape 3"/>
          <p:cNvSpPr/>
          <p:nvPr/>
        </p:nvSpPr>
        <p:spPr>
          <a:xfrm rot="-5400000">
            <a:off x="801987" y="4546174"/>
            <a:ext cx="482000" cy="0"/>
          </a:xfrm>
          <a:prstGeom prst="line">
            <a:avLst/>
          </a:prstGeom>
          <a:ln w="28575" cap="rnd">
            <a:solidFill>
              <a:srgbClr val="FFFFFF"/>
            </a:solidFill>
            <a:prstDash val="solid"/>
            <a:headEnd type="none" w="sm" len="sm"/>
            <a:tailEnd type="none" w="sm" len="sm"/>
          </a:ln>
        </p:spPr>
      </p:sp>
      <p:sp>
        <p:nvSpPr>
          <p:cNvPr id="4" name="AutoShape 4"/>
          <p:cNvSpPr/>
          <p:nvPr/>
        </p:nvSpPr>
        <p:spPr>
          <a:xfrm rot="-5400000">
            <a:off x="3617066" y="4546174"/>
            <a:ext cx="482000" cy="0"/>
          </a:xfrm>
          <a:prstGeom prst="line">
            <a:avLst/>
          </a:prstGeom>
          <a:ln w="28575" cap="rnd">
            <a:solidFill>
              <a:srgbClr val="FFFFFF"/>
            </a:solidFill>
            <a:prstDash val="solid"/>
            <a:headEnd type="none" w="sm" len="sm"/>
            <a:tailEnd type="none" w="sm" len="sm"/>
          </a:ln>
        </p:spPr>
      </p:sp>
      <p:sp>
        <p:nvSpPr>
          <p:cNvPr id="5" name="AutoShape 5"/>
          <p:cNvSpPr/>
          <p:nvPr/>
        </p:nvSpPr>
        <p:spPr>
          <a:xfrm rot="-5400000">
            <a:off x="6422620" y="4546174"/>
            <a:ext cx="482000" cy="0"/>
          </a:xfrm>
          <a:prstGeom prst="line">
            <a:avLst/>
          </a:prstGeom>
          <a:ln w="28575" cap="rnd">
            <a:solidFill>
              <a:srgbClr val="FFFFFF"/>
            </a:solidFill>
            <a:prstDash val="solid"/>
            <a:headEnd type="none" w="sm" len="sm"/>
            <a:tailEnd type="none" w="sm" len="sm"/>
          </a:ln>
        </p:spPr>
      </p:sp>
      <p:sp>
        <p:nvSpPr>
          <p:cNvPr id="6" name="AutoShape 6"/>
          <p:cNvSpPr/>
          <p:nvPr/>
        </p:nvSpPr>
        <p:spPr>
          <a:xfrm rot="-5400000">
            <a:off x="9228173" y="4546174"/>
            <a:ext cx="482000" cy="0"/>
          </a:xfrm>
          <a:prstGeom prst="line">
            <a:avLst/>
          </a:prstGeom>
          <a:ln w="28575" cap="rnd">
            <a:solidFill>
              <a:srgbClr val="FFFFFF"/>
            </a:solidFill>
            <a:prstDash val="solid"/>
            <a:headEnd type="none" w="sm" len="sm"/>
            <a:tailEnd type="none" w="sm" len="sm"/>
          </a:ln>
        </p:spPr>
      </p:sp>
      <p:sp>
        <p:nvSpPr>
          <p:cNvPr id="7" name="AutoShape 7"/>
          <p:cNvSpPr/>
          <p:nvPr/>
        </p:nvSpPr>
        <p:spPr>
          <a:xfrm rot="-5400000">
            <a:off x="12033727" y="4546174"/>
            <a:ext cx="482000" cy="0"/>
          </a:xfrm>
          <a:prstGeom prst="line">
            <a:avLst/>
          </a:prstGeom>
          <a:ln w="28575" cap="rnd">
            <a:solidFill>
              <a:srgbClr val="FFFFFF"/>
            </a:solidFill>
            <a:prstDash val="solid"/>
            <a:headEnd type="none" w="sm" len="sm"/>
            <a:tailEnd type="none" w="sm" len="sm"/>
          </a:ln>
        </p:spPr>
      </p:sp>
      <p:pic>
        <p:nvPicPr>
          <p:cNvPr id="8" name="Picture 8"/>
          <p:cNvPicPr>
            <a:picLocks noChangeAspect="1"/>
          </p:cNvPicPr>
          <p:nvPr/>
        </p:nvPicPr>
        <p:blipFill>
          <a:blip r:embed="rId2"/>
          <a:srcRect/>
          <a:stretch>
            <a:fillRect/>
          </a:stretch>
        </p:blipFill>
        <p:spPr>
          <a:xfrm rot="-6135899">
            <a:off x="258031" y="7225703"/>
            <a:ext cx="1781059" cy="485339"/>
          </a:xfrm>
          <a:prstGeom prst="rect">
            <a:avLst/>
          </a:prstGeom>
        </p:spPr>
      </p:pic>
      <p:sp>
        <p:nvSpPr>
          <p:cNvPr id="9" name="TextBox 9"/>
          <p:cNvSpPr txBox="1"/>
          <p:nvPr/>
        </p:nvSpPr>
        <p:spPr>
          <a:xfrm>
            <a:off x="856235" y="8371540"/>
            <a:ext cx="3506691" cy="727710"/>
          </a:xfrm>
          <a:prstGeom prst="rect">
            <a:avLst/>
          </a:prstGeom>
        </p:spPr>
        <p:txBody>
          <a:bodyPr lIns="0" tIns="0" rIns="0" bIns="0" rtlCol="0" anchor="t">
            <a:spAutoFit/>
          </a:bodyPr>
          <a:lstStyle/>
          <a:p>
            <a:pPr algn="ctr">
              <a:lnSpc>
                <a:spcPts val="5220"/>
              </a:lnSpc>
            </a:pPr>
            <a:r>
              <a:rPr lang="en-US" sz="6000">
                <a:solidFill>
                  <a:srgbClr val="5A60F1"/>
                </a:solidFill>
                <a:latin typeface="Holiday Bold"/>
              </a:rPr>
              <a:t>We start here!</a:t>
            </a:r>
          </a:p>
        </p:txBody>
      </p:sp>
      <p:sp>
        <p:nvSpPr>
          <p:cNvPr id="10" name="TextBox 10"/>
          <p:cNvSpPr txBox="1"/>
          <p:nvPr/>
        </p:nvSpPr>
        <p:spPr>
          <a:xfrm>
            <a:off x="9454886" y="5086350"/>
            <a:ext cx="2457578" cy="3125470"/>
          </a:xfrm>
          <a:prstGeom prst="rect">
            <a:avLst/>
          </a:prstGeom>
        </p:spPr>
        <p:txBody>
          <a:bodyPr lIns="0" tIns="0" rIns="0" bIns="0" rtlCol="0" anchor="t">
            <a:spAutoFit/>
          </a:bodyPr>
          <a:lstStyle/>
          <a:p>
            <a:pPr>
              <a:lnSpc>
                <a:spcPts val="3079"/>
              </a:lnSpc>
            </a:pPr>
            <a:r>
              <a:rPr lang="en-US" sz="2199">
                <a:solidFill>
                  <a:srgbClr val="FFFFFF"/>
                </a:solidFill>
                <a:latin typeface="Public Sans"/>
              </a:rPr>
              <a:t>The fabric and the plastics are layered alternatively and is enclosed within a layer of cement and sand mixture.</a:t>
            </a:r>
          </a:p>
          <a:p>
            <a:pPr>
              <a:lnSpc>
                <a:spcPts val="3079"/>
              </a:lnSpc>
            </a:pPr>
            <a:endParaRPr lang="en-US" sz="2199">
              <a:solidFill>
                <a:srgbClr val="FFFFFF"/>
              </a:solidFill>
              <a:latin typeface="Public Sans"/>
            </a:endParaRPr>
          </a:p>
        </p:txBody>
      </p:sp>
      <p:sp>
        <p:nvSpPr>
          <p:cNvPr id="11" name="TextBox 11"/>
          <p:cNvSpPr txBox="1"/>
          <p:nvPr/>
        </p:nvSpPr>
        <p:spPr>
          <a:xfrm>
            <a:off x="1028700" y="5086350"/>
            <a:ext cx="2457578" cy="1172845"/>
          </a:xfrm>
          <a:prstGeom prst="rect">
            <a:avLst/>
          </a:prstGeom>
        </p:spPr>
        <p:txBody>
          <a:bodyPr lIns="0" tIns="0" rIns="0" bIns="0" rtlCol="0" anchor="t">
            <a:spAutoFit/>
          </a:bodyPr>
          <a:lstStyle/>
          <a:p>
            <a:pPr>
              <a:lnSpc>
                <a:spcPts val="3079"/>
              </a:lnSpc>
            </a:pPr>
            <a:r>
              <a:rPr lang="en-US" sz="2200">
                <a:solidFill>
                  <a:srgbClr val="FFFFFF"/>
                </a:solidFill>
                <a:latin typeface="Public Sans"/>
              </a:rPr>
              <a:t>Biomedical waste collection from hospitals</a:t>
            </a:r>
          </a:p>
        </p:txBody>
      </p:sp>
      <p:sp>
        <p:nvSpPr>
          <p:cNvPr id="12" name="TextBox 12"/>
          <p:cNvSpPr txBox="1"/>
          <p:nvPr/>
        </p:nvSpPr>
        <p:spPr>
          <a:xfrm>
            <a:off x="3843779" y="5086350"/>
            <a:ext cx="2457578" cy="1563370"/>
          </a:xfrm>
          <a:prstGeom prst="rect">
            <a:avLst/>
          </a:prstGeom>
        </p:spPr>
        <p:txBody>
          <a:bodyPr lIns="0" tIns="0" rIns="0" bIns="0" rtlCol="0" anchor="t">
            <a:spAutoFit/>
          </a:bodyPr>
          <a:lstStyle/>
          <a:p>
            <a:pPr>
              <a:lnSpc>
                <a:spcPts val="3079"/>
              </a:lnSpc>
            </a:pPr>
            <a:r>
              <a:rPr lang="en-US" sz="2200">
                <a:solidFill>
                  <a:srgbClr val="FFFFFF"/>
                </a:solidFill>
                <a:latin typeface="Public Sans"/>
              </a:rPr>
              <a:t>Sterilization of the waste in Autoclave (Steam sterilization)</a:t>
            </a:r>
          </a:p>
        </p:txBody>
      </p:sp>
      <p:sp>
        <p:nvSpPr>
          <p:cNvPr id="13" name="TextBox 13"/>
          <p:cNvSpPr txBox="1"/>
          <p:nvPr/>
        </p:nvSpPr>
        <p:spPr>
          <a:xfrm>
            <a:off x="6677907" y="5086350"/>
            <a:ext cx="2457578" cy="1953895"/>
          </a:xfrm>
          <a:prstGeom prst="rect">
            <a:avLst/>
          </a:prstGeom>
        </p:spPr>
        <p:txBody>
          <a:bodyPr lIns="0" tIns="0" rIns="0" bIns="0" rtlCol="0" anchor="t">
            <a:spAutoFit/>
          </a:bodyPr>
          <a:lstStyle/>
          <a:p>
            <a:pPr>
              <a:lnSpc>
                <a:spcPts val="3079"/>
              </a:lnSpc>
            </a:pPr>
            <a:r>
              <a:rPr lang="en-US" sz="2200">
                <a:solidFill>
                  <a:srgbClr val="FFFFFF"/>
                </a:solidFill>
                <a:latin typeface="Public Sans"/>
              </a:rPr>
              <a:t>Shredding the materials and separation of plastic from other fibers.</a:t>
            </a:r>
          </a:p>
        </p:txBody>
      </p:sp>
      <p:sp>
        <p:nvSpPr>
          <p:cNvPr id="14" name="TextBox 14"/>
          <p:cNvSpPr txBox="1"/>
          <p:nvPr/>
        </p:nvSpPr>
        <p:spPr>
          <a:xfrm>
            <a:off x="12264889" y="5086350"/>
            <a:ext cx="2457578" cy="1953895"/>
          </a:xfrm>
          <a:prstGeom prst="rect">
            <a:avLst/>
          </a:prstGeom>
        </p:spPr>
        <p:txBody>
          <a:bodyPr lIns="0" tIns="0" rIns="0" bIns="0" rtlCol="0" anchor="t">
            <a:spAutoFit/>
          </a:bodyPr>
          <a:lstStyle/>
          <a:p>
            <a:pPr>
              <a:lnSpc>
                <a:spcPts val="3079"/>
              </a:lnSpc>
            </a:pPr>
            <a:r>
              <a:rPr lang="en-US" sz="2199">
                <a:solidFill>
                  <a:srgbClr val="FFFFFF"/>
                </a:solidFill>
                <a:latin typeface="Public Sans"/>
              </a:rPr>
              <a:t>The brick is left to set for 4-5 days and is ready to use.</a:t>
            </a:r>
          </a:p>
          <a:p>
            <a:pPr>
              <a:lnSpc>
                <a:spcPts val="3079"/>
              </a:lnSpc>
            </a:pPr>
            <a:endParaRPr lang="en-US" sz="2199">
              <a:solidFill>
                <a:srgbClr val="FFFFFF"/>
              </a:solidFill>
              <a:latin typeface="Public Sans"/>
            </a:endParaRPr>
          </a:p>
        </p:txBody>
      </p:sp>
      <p:sp>
        <p:nvSpPr>
          <p:cNvPr id="15" name="TextBox 15"/>
          <p:cNvSpPr txBox="1"/>
          <p:nvPr/>
        </p:nvSpPr>
        <p:spPr>
          <a:xfrm>
            <a:off x="1028700" y="942975"/>
            <a:ext cx="7285131" cy="1143000"/>
          </a:xfrm>
          <a:prstGeom prst="rect">
            <a:avLst/>
          </a:prstGeom>
        </p:spPr>
        <p:txBody>
          <a:bodyPr lIns="0" tIns="0" rIns="0" bIns="0" rtlCol="0" anchor="t">
            <a:spAutoFit/>
          </a:bodyPr>
          <a:lstStyle/>
          <a:p>
            <a:pPr>
              <a:lnSpc>
                <a:spcPts val="8400"/>
              </a:lnSpc>
            </a:pPr>
            <a:r>
              <a:rPr lang="en-US" sz="7000">
                <a:solidFill>
                  <a:srgbClr val="8D5BA5"/>
                </a:solidFill>
                <a:latin typeface="Telegraf"/>
              </a:rPr>
              <a:t>METHODOLOGY</a:t>
            </a:r>
          </a:p>
        </p:txBody>
      </p:sp>
      <p:sp>
        <p:nvSpPr>
          <p:cNvPr id="16" name="TextBox 16"/>
          <p:cNvSpPr txBox="1"/>
          <p:nvPr/>
        </p:nvSpPr>
        <p:spPr>
          <a:xfrm>
            <a:off x="3843779" y="3386137"/>
            <a:ext cx="1966286" cy="400050"/>
          </a:xfrm>
          <a:prstGeom prst="rect">
            <a:avLst/>
          </a:prstGeom>
        </p:spPr>
        <p:txBody>
          <a:bodyPr lIns="0" tIns="0" rIns="0" bIns="0" rtlCol="0" anchor="t">
            <a:spAutoFit/>
          </a:bodyPr>
          <a:lstStyle/>
          <a:p>
            <a:pPr>
              <a:lnSpc>
                <a:spcPts val="3000"/>
              </a:lnSpc>
            </a:pPr>
            <a:r>
              <a:rPr lang="en-US" sz="2500" u="sng">
                <a:solidFill>
                  <a:srgbClr val="B067DF"/>
                </a:solidFill>
                <a:latin typeface="Telegraf Bold"/>
              </a:rPr>
              <a:t>02</a:t>
            </a:r>
          </a:p>
        </p:txBody>
      </p:sp>
      <p:sp>
        <p:nvSpPr>
          <p:cNvPr id="17" name="TextBox 17"/>
          <p:cNvSpPr txBox="1"/>
          <p:nvPr/>
        </p:nvSpPr>
        <p:spPr>
          <a:xfrm>
            <a:off x="6649332" y="3386137"/>
            <a:ext cx="1966286" cy="400050"/>
          </a:xfrm>
          <a:prstGeom prst="rect">
            <a:avLst/>
          </a:prstGeom>
        </p:spPr>
        <p:txBody>
          <a:bodyPr lIns="0" tIns="0" rIns="0" bIns="0" rtlCol="0" anchor="t">
            <a:spAutoFit/>
          </a:bodyPr>
          <a:lstStyle/>
          <a:p>
            <a:pPr>
              <a:lnSpc>
                <a:spcPts val="3000"/>
              </a:lnSpc>
            </a:pPr>
            <a:r>
              <a:rPr lang="en-US" sz="2500" u="sng">
                <a:solidFill>
                  <a:srgbClr val="DD7BCD"/>
                </a:solidFill>
                <a:latin typeface="Telegraf Bold"/>
              </a:rPr>
              <a:t>03</a:t>
            </a:r>
          </a:p>
        </p:txBody>
      </p:sp>
      <p:sp>
        <p:nvSpPr>
          <p:cNvPr id="18" name="TextBox 18"/>
          <p:cNvSpPr txBox="1"/>
          <p:nvPr/>
        </p:nvSpPr>
        <p:spPr>
          <a:xfrm>
            <a:off x="9454886" y="3386137"/>
            <a:ext cx="1966286" cy="400050"/>
          </a:xfrm>
          <a:prstGeom prst="rect">
            <a:avLst/>
          </a:prstGeom>
        </p:spPr>
        <p:txBody>
          <a:bodyPr lIns="0" tIns="0" rIns="0" bIns="0" rtlCol="0" anchor="t">
            <a:spAutoFit/>
          </a:bodyPr>
          <a:lstStyle/>
          <a:p>
            <a:pPr>
              <a:lnSpc>
                <a:spcPts val="3000"/>
              </a:lnSpc>
            </a:pPr>
            <a:r>
              <a:rPr lang="en-US" sz="2500" u="sng">
                <a:solidFill>
                  <a:srgbClr val="F598C3"/>
                </a:solidFill>
                <a:latin typeface="Telegraf Bold"/>
              </a:rPr>
              <a:t>04</a:t>
            </a:r>
          </a:p>
        </p:txBody>
      </p:sp>
      <p:sp>
        <p:nvSpPr>
          <p:cNvPr id="19" name="TextBox 19"/>
          <p:cNvSpPr txBox="1"/>
          <p:nvPr/>
        </p:nvSpPr>
        <p:spPr>
          <a:xfrm>
            <a:off x="12260440" y="3386137"/>
            <a:ext cx="1966286" cy="400050"/>
          </a:xfrm>
          <a:prstGeom prst="rect">
            <a:avLst/>
          </a:prstGeom>
        </p:spPr>
        <p:txBody>
          <a:bodyPr lIns="0" tIns="0" rIns="0" bIns="0" rtlCol="0" anchor="t">
            <a:spAutoFit/>
          </a:bodyPr>
          <a:lstStyle/>
          <a:p>
            <a:pPr>
              <a:lnSpc>
                <a:spcPts val="3000"/>
              </a:lnSpc>
            </a:pPr>
            <a:r>
              <a:rPr lang="en-US" sz="2500" u="sng">
                <a:solidFill>
                  <a:srgbClr val="CE93B0"/>
                </a:solidFill>
                <a:latin typeface="Telegraf Bold"/>
              </a:rPr>
              <a:t>05</a:t>
            </a:r>
          </a:p>
        </p:txBody>
      </p:sp>
      <p:sp>
        <p:nvSpPr>
          <p:cNvPr id="20" name="TextBox 20"/>
          <p:cNvSpPr txBox="1"/>
          <p:nvPr/>
        </p:nvSpPr>
        <p:spPr>
          <a:xfrm>
            <a:off x="1028700" y="3386137"/>
            <a:ext cx="1966286" cy="400050"/>
          </a:xfrm>
          <a:prstGeom prst="rect">
            <a:avLst/>
          </a:prstGeom>
        </p:spPr>
        <p:txBody>
          <a:bodyPr lIns="0" tIns="0" rIns="0" bIns="0" rtlCol="0" anchor="t">
            <a:spAutoFit/>
          </a:bodyPr>
          <a:lstStyle/>
          <a:p>
            <a:pPr>
              <a:lnSpc>
                <a:spcPts val="3000"/>
              </a:lnSpc>
            </a:pPr>
            <a:r>
              <a:rPr lang="en-US" sz="2500" u="sng">
                <a:solidFill>
                  <a:srgbClr val="5A60F1"/>
                </a:solidFill>
                <a:latin typeface="Telegraf Bold"/>
              </a:rPr>
              <a:t>01</a:t>
            </a:r>
          </a:p>
        </p:txBody>
      </p:sp>
      <p:sp>
        <p:nvSpPr>
          <p:cNvPr id="21" name="Freeform 21"/>
          <p:cNvSpPr/>
          <p:nvPr/>
        </p:nvSpPr>
        <p:spPr>
          <a:xfrm>
            <a:off x="12670015" y="-1457502"/>
            <a:ext cx="8145925" cy="7086955"/>
          </a:xfrm>
          <a:custGeom>
            <a:avLst/>
            <a:gdLst/>
            <a:ahLst/>
            <a:cxnLst/>
            <a:rect l="l" t="t" r="r" b="b"/>
            <a:pathLst>
              <a:path w="8145925" h="7086955">
                <a:moveTo>
                  <a:pt x="0" y="0"/>
                </a:moveTo>
                <a:lnTo>
                  <a:pt x="8145924" y="0"/>
                </a:lnTo>
                <a:lnTo>
                  <a:pt x="8145924" y="7086954"/>
                </a:lnTo>
                <a:lnTo>
                  <a:pt x="0" y="7086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200265" y="4023742"/>
            <a:ext cx="6138607" cy="5234558"/>
          </a:xfrm>
          <a:custGeom>
            <a:avLst/>
            <a:gdLst/>
            <a:ahLst/>
            <a:cxnLst/>
            <a:rect l="l" t="t" r="r" b="b"/>
            <a:pathLst>
              <a:path w="6138607" h="5234558">
                <a:moveTo>
                  <a:pt x="0" y="0"/>
                </a:moveTo>
                <a:lnTo>
                  <a:pt x="6138607" y="0"/>
                </a:lnTo>
                <a:lnTo>
                  <a:pt x="6138607" y="5234558"/>
                </a:lnTo>
                <a:lnTo>
                  <a:pt x="0" y="5234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428031" y="800100"/>
            <a:ext cx="3517611" cy="1495425"/>
          </a:xfrm>
          <a:prstGeom prst="rect">
            <a:avLst/>
          </a:prstGeom>
        </p:spPr>
        <p:txBody>
          <a:bodyPr lIns="0" tIns="0" rIns="0" bIns="0" rtlCol="0" anchor="t">
            <a:spAutoFit/>
          </a:bodyPr>
          <a:lstStyle/>
          <a:p>
            <a:pPr>
              <a:lnSpc>
                <a:spcPts val="3900"/>
              </a:lnSpc>
            </a:pPr>
            <a:r>
              <a:rPr lang="en-US" sz="3000">
                <a:solidFill>
                  <a:srgbClr val="FFFFFF"/>
                </a:solidFill>
                <a:latin typeface="Public Sans"/>
              </a:rPr>
              <a:t>Present market rate for conventional bricks</a:t>
            </a:r>
          </a:p>
        </p:txBody>
      </p:sp>
      <p:sp>
        <p:nvSpPr>
          <p:cNvPr id="4" name="TextBox 4"/>
          <p:cNvSpPr txBox="1"/>
          <p:nvPr/>
        </p:nvSpPr>
        <p:spPr>
          <a:xfrm>
            <a:off x="8205502" y="742950"/>
            <a:ext cx="504243" cy="462534"/>
          </a:xfrm>
          <a:prstGeom prst="rect">
            <a:avLst/>
          </a:prstGeom>
        </p:spPr>
        <p:txBody>
          <a:bodyPr lIns="0" tIns="0" rIns="0" bIns="0" rtlCol="0" anchor="t">
            <a:spAutoFit/>
          </a:bodyPr>
          <a:lstStyle/>
          <a:p>
            <a:pPr>
              <a:lnSpc>
                <a:spcPts val="3888"/>
              </a:lnSpc>
            </a:pPr>
            <a:r>
              <a:rPr lang="en-US" sz="2400">
                <a:solidFill>
                  <a:srgbClr val="5A60F1"/>
                </a:solidFill>
                <a:latin typeface="Public Sans Bold"/>
              </a:rPr>
              <a:t>01</a:t>
            </a:r>
          </a:p>
        </p:txBody>
      </p:sp>
      <p:sp>
        <p:nvSpPr>
          <p:cNvPr id="5" name="TextBox 5"/>
          <p:cNvSpPr txBox="1"/>
          <p:nvPr/>
        </p:nvSpPr>
        <p:spPr>
          <a:xfrm>
            <a:off x="13118171" y="940879"/>
            <a:ext cx="4594016" cy="762001"/>
          </a:xfrm>
          <a:prstGeom prst="rect">
            <a:avLst/>
          </a:prstGeom>
        </p:spPr>
        <p:txBody>
          <a:bodyPr lIns="0" tIns="0" rIns="0" bIns="0" rtlCol="0" anchor="t">
            <a:spAutoFit/>
          </a:bodyPr>
          <a:lstStyle/>
          <a:p>
            <a:pPr>
              <a:lnSpc>
                <a:spcPts val="6299"/>
              </a:lnSpc>
            </a:pPr>
            <a:r>
              <a:rPr lang="en-US" sz="4499">
                <a:solidFill>
                  <a:srgbClr val="FFFFFF"/>
                </a:solidFill>
                <a:latin typeface="Public Sans"/>
              </a:rPr>
              <a:t>₹ 8 per piece</a:t>
            </a:r>
          </a:p>
        </p:txBody>
      </p:sp>
      <p:sp>
        <p:nvSpPr>
          <p:cNvPr id="6" name="TextBox 6"/>
          <p:cNvSpPr txBox="1"/>
          <p:nvPr/>
        </p:nvSpPr>
        <p:spPr>
          <a:xfrm>
            <a:off x="8205502" y="2686050"/>
            <a:ext cx="504243" cy="462534"/>
          </a:xfrm>
          <a:prstGeom prst="rect">
            <a:avLst/>
          </a:prstGeom>
        </p:spPr>
        <p:txBody>
          <a:bodyPr lIns="0" tIns="0" rIns="0" bIns="0" rtlCol="0" anchor="t">
            <a:spAutoFit/>
          </a:bodyPr>
          <a:lstStyle/>
          <a:p>
            <a:pPr>
              <a:lnSpc>
                <a:spcPts val="3888"/>
              </a:lnSpc>
            </a:pPr>
            <a:r>
              <a:rPr lang="en-US" sz="2400">
                <a:solidFill>
                  <a:srgbClr val="822C95"/>
                </a:solidFill>
                <a:latin typeface="Public Sans Bold"/>
              </a:rPr>
              <a:t>02</a:t>
            </a:r>
          </a:p>
        </p:txBody>
      </p:sp>
      <p:sp>
        <p:nvSpPr>
          <p:cNvPr id="7" name="TextBox 7"/>
          <p:cNvSpPr txBox="1"/>
          <p:nvPr/>
        </p:nvSpPr>
        <p:spPr>
          <a:xfrm>
            <a:off x="8205502" y="4624959"/>
            <a:ext cx="504243" cy="462534"/>
          </a:xfrm>
          <a:prstGeom prst="rect">
            <a:avLst/>
          </a:prstGeom>
        </p:spPr>
        <p:txBody>
          <a:bodyPr lIns="0" tIns="0" rIns="0" bIns="0" rtlCol="0" anchor="t">
            <a:spAutoFit/>
          </a:bodyPr>
          <a:lstStyle/>
          <a:p>
            <a:pPr>
              <a:lnSpc>
                <a:spcPts val="3888"/>
              </a:lnSpc>
            </a:pPr>
            <a:r>
              <a:rPr lang="en-US" sz="2400">
                <a:solidFill>
                  <a:srgbClr val="DD7BCD"/>
                </a:solidFill>
                <a:latin typeface="Public Sans Bold"/>
              </a:rPr>
              <a:t>03</a:t>
            </a:r>
          </a:p>
        </p:txBody>
      </p:sp>
      <p:sp>
        <p:nvSpPr>
          <p:cNvPr id="8" name="TextBox 8"/>
          <p:cNvSpPr txBox="1"/>
          <p:nvPr/>
        </p:nvSpPr>
        <p:spPr>
          <a:xfrm>
            <a:off x="9428031" y="4691634"/>
            <a:ext cx="2518965" cy="539115"/>
          </a:xfrm>
          <a:prstGeom prst="rect">
            <a:avLst/>
          </a:prstGeom>
        </p:spPr>
        <p:txBody>
          <a:bodyPr lIns="0" tIns="0" rIns="0" bIns="0" rtlCol="0" anchor="t">
            <a:spAutoFit/>
          </a:bodyPr>
          <a:lstStyle/>
          <a:p>
            <a:pPr>
              <a:lnSpc>
                <a:spcPts val="4289"/>
              </a:lnSpc>
            </a:pPr>
            <a:r>
              <a:rPr lang="en-US" sz="3299">
                <a:solidFill>
                  <a:srgbClr val="FFFFFF"/>
                </a:solidFill>
                <a:latin typeface="Public Sans"/>
              </a:rPr>
              <a:t>PPE bricks</a:t>
            </a:r>
          </a:p>
        </p:txBody>
      </p:sp>
      <p:sp>
        <p:nvSpPr>
          <p:cNvPr id="9" name="TextBox 9"/>
          <p:cNvSpPr txBox="1"/>
          <p:nvPr/>
        </p:nvSpPr>
        <p:spPr>
          <a:xfrm>
            <a:off x="13321159" y="4663059"/>
            <a:ext cx="3938141" cy="5429915"/>
          </a:xfrm>
          <a:prstGeom prst="rect">
            <a:avLst/>
          </a:prstGeom>
        </p:spPr>
        <p:txBody>
          <a:bodyPr lIns="0" tIns="0" rIns="0" bIns="0" rtlCol="0" anchor="t">
            <a:spAutoFit/>
          </a:bodyPr>
          <a:lstStyle/>
          <a:p>
            <a:pPr>
              <a:lnSpc>
                <a:spcPts val="4291"/>
              </a:lnSpc>
            </a:pPr>
            <a:r>
              <a:rPr lang="en-US" sz="3065">
                <a:solidFill>
                  <a:srgbClr val="FFFFFF"/>
                </a:solidFill>
                <a:latin typeface="Public Sans"/>
              </a:rPr>
              <a:t>Our bricks are primarily sourced from medical waste hence the cost of raw materials would decrease exponentially. Hence we estimate a futher decrease in the cost per brick.</a:t>
            </a:r>
          </a:p>
        </p:txBody>
      </p:sp>
      <p:sp>
        <p:nvSpPr>
          <p:cNvPr id="10" name="TextBox 10"/>
          <p:cNvSpPr txBox="1"/>
          <p:nvPr/>
        </p:nvSpPr>
        <p:spPr>
          <a:xfrm>
            <a:off x="1028700" y="885825"/>
            <a:ext cx="6481737" cy="2386013"/>
          </a:xfrm>
          <a:prstGeom prst="rect">
            <a:avLst/>
          </a:prstGeom>
        </p:spPr>
        <p:txBody>
          <a:bodyPr lIns="0" tIns="0" rIns="0" bIns="0" rtlCol="0" anchor="t">
            <a:spAutoFit/>
          </a:bodyPr>
          <a:lstStyle/>
          <a:p>
            <a:pPr>
              <a:lnSpc>
                <a:spcPts val="9184"/>
              </a:lnSpc>
            </a:pPr>
            <a:r>
              <a:rPr lang="en-US" sz="7065">
                <a:solidFill>
                  <a:srgbClr val="822C95"/>
                </a:solidFill>
                <a:latin typeface="Telegraf"/>
              </a:rPr>
              <a:t>MARKET ANALYSIS</a:t>
            </a:r>
          </a:p>
        </p:txBody>
      </p:sp>
      <p:sp>
        <p:nvSpPr>
          <p:cNvPr id="11" name="TextBox 11"/>
          <p:cNvSpPr txBox="1"/>
          <p:nvPr/>
        </p:nvSpPr>
        <p:spPr>
          <a:xfrm>
            <a:off x="9428031" y="2743200"/>
            <a:ext cx="3237252" cy="1495425"/>
          </a:xfrm>
          <a:prstGeom prst="rect">
            <a:avLst/>
          </a:prstGeom>
        </p:spPr>
        <p:txBody>
          <a:bodyPr lIns="0" tIns="0" rIns="0" bIns="0" rtlCol="0" anchor="t">
            <a:spAutoFit/>
          </a:bodyPr>
          <a:lstStyle/>
          <a:p>
            <a:pPr>
              <a:lnSpc>
                <a:spcPts val="3900"/>
              </a:lnSpc>
            </a:pPr>
            <a:r>
              <a:rPr lang="en-US" sz="3000">
                <a:solidFill>
                  <a:srgbClr val="FFFFFF"/>
                </a:solidFill>
                <a:latin typeface="Public Sans"/>
              </a:rPr>
              <a:t>Present market rate for Papercrete bricks</a:t>
            </a:r>
          </a:p>
        </p:txBody>
      </p:sp>
      <p:sp>
        <p:nvSpPr>
          <p:cNvPr id="12" name="TextBox 12"/>
          <p:cNvSpPr txBox="1"/>
          <p:nvPr/>
        </p:nvSpPr>
        <p:spPr>
          <a:xfrm>
            <a:off x="13118171" y="2847975"/>
            <a:ext cx="4378356" cy="762001"/>
          </a:xfrm>
          <a:prstGeom prst="rect">
            <a:avLst/>
          </a:prstGeom>
        </p:spPr>
        <p:txBody>
          <a:bodyPr lIns="0" tIns="0" rIns="0" bIns="0" rtlCol="0" anchor="t">
            <a:spAutoFit/>
          </a:bodyPr>
          <a:lstStyle/>
          <a:p>
            <a:pPr>
              <a:lnSpc>
                <a:spcPts val="6299"/>
              </a:lnSpc>
            </a:pPr>
            <a:r>
              <a:rPr lang="en-US" sz="4499">
                <a:solidFill>
                  <a:srgbClr val="FFFFFF"/>
                </a:solidFill>
                <a:latin typeface="Public Sans"/>
              </a:rPr>
              <a:t>₹ 4.75 per piece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492853" y="2869806"/>
            <a:ext cx="8651147" cy="5143500"/>
          </a:xfrm>
          <a:custGeom>
            <a:avLst/>
            <a:gdLst/>
            <a:ahLst/>
            <a:cxnLst/>
            <a:rect l="l" t="t" r="r" b="b"/>
            <a:pathLst>
              <a:path w="8651147" h="5143500">
                <a:moveTo>
                  <a:pt x="0" y="0"/>
                </a:moveTo>
                <a:lnTo>
                  <a:pt x="8651147" y="0"/>
                </a:lnTo>
                <a:lnTo>
                  <a:pt x="8651147"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15925" y="689358"/>
            <a:ext cx="7456151" cy="1371600"/>
          </a:xfrm>
          <a:prstGeom prst="rect">
            <a:avLst/>
          </a:prstGeom>
        </p:spPr>
        <p:txBody>
          <a:bodyPr lIns="0" tIns="0" rIns="0" bIns="0" rtlCol="0" anchor="t">
            <a:spAutoFit/>
          </a:bodyPr>
          <a:lstStyle/>
          <a:p>
            <a:pPr>
              <a:lnSpc>
                <a:spcPts val="10199"/>
              </a:lnSpc>
            </a:pPr>
            <a:r>
              <a:rPr lang="en-US" sz="8499">
                <a:solidFill>
                  <a:srgbClr val="822C95"/>
                </a:solidFill>
                <a:latin typeface="Telegraf"/>
              </a:rPr>
              <a:t>CONCLUSION</a:t>
            </a:r>
          </a:p>
        </p:txBody>
      </p:sp>
      <p:sp>
        <p:nvSpPr>
          <p:cNvPr id="4" name="TextBox 4"/>
          <p:cNvSpPr txBox="1"/>
          <p:nvPr/>
        </p:nvSpPr>
        <p:spPr>
          <a:xfrm>
            <a:off x="9626938" y="2812656"/>
            <a:ext cx="7632362" cy="6174089"/>
          </a:xfrm>
          <a:prstGeom prst="rect">
            <a:avLst/>
          </a:prstGeom>
        </p:spPr>
        <p:txBody>
          <a:bodyPr lIns="0" tIns="0" rIns="0" bIns="0" rtlCol="0" anchor="t">
            <a:spAutoFit/>
          </a:bodyPr>
          <a:lstStyle/>
          <a:p>
            <a:pPr algn="ctr">
              <a:lnSpc>
                <a:spcPts val="6111"/>
              </a:lnSpc>
            </a:pPr>
            <a:r>
              <a:rPr lang="en-US" sz="4664" spc="93">
                <a:solidFill>
                  <a:srgbClr val="FFFFFF"/>
                </a:solidFill>
                <a:latin typeface="Glacial Indifference"/>
              </a:rPr>
              <a:t>This innovation not only solves the Environmental issues but also helps people in disaster prone zones and poverty line to have an cheaper alternative to construct their buildings with.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267505"/>
            <a:ext cx="8829554" cy="7019495"/>
          </a:xfrm>
          <a:prstGeom prst="rect">
            <a:avLst/>
          </a:prstGeom>
        </p:spPr>
      </p:pic>
      <p:grpSp>
        <p:nvGrpSpPr>
          <p:cNvPr id="3" name="Group 3"/>
          <p:cNvGrpSpPr/>
          <p:nvPr/>
        </p:nvGrpSpPr>
        <p:grpSpPr>
          <a:xfrm>
            <a:off x="8829554" y="1364333"/>
            <a:ext cx="9518791" cy="5993968"/>
            <a:chOff x="0" y="0"/>
            <a:chExt cx="12691721" cy="7991958"/>
          </a:xfrm>
        </p:grpSpPr>
        <p:sp>
          <p:nvSpPr>
            <p:cNvPr id="4" name="TextBox 4"/>
            <p:cNvSpPr txBox="1"/>
            <p:nvPr/>
          </p:nvSpPr>
          <p:spPr>
            <a:xfrm>
              <a:off x="0" y="581025"/>
              <a:ext cx="12691721" cy="2532799"/>
            </a:xfrm>
            <a:prstGeom prst="rect">
              <a:avLst/>
            </a:prstGeom>
          </p:spPr>
          <p:txBody>
            <a:bodyPr lIns="0" tIns="0" rIns="0" bIns="0" rtlCol="0" anchor="t">
              <a:spAutoFit/>
            </a:bodyPr>
            <a:lstStyle/>
            <a:p>
              <a:pPr algn="ctr">
                <a:lnSpc>
                  <a:spcPts val="12291"/>
                </a:lnSpc>
                <a:spcBef>
                  <a:spcPct val="0"/>
                </a:spcBef>
              </a:pPr>
              <a:r>
                <a:rPr lang="en-US" sz="15363">
                  <a:solidFill>
                    <a:srgbClr val="3168D8"/>
                  </a:solidFill>
                  <a:latin typeface="HK Modular Bold"/>
                </a:rPr>
                <a:t>THANK</a:t>
              </a:r>
            </a:p>
          </p:txBody>
        </p:sp>
        <p:sp>
          <p:nvSpPr>
            <p:cNvPr id="5" name="TextBox 5"/>
            <p:cNvSpPr txBox="1"/>
            <p:nvPr/>
          </p:nvSpPr>
          <p:spPr>
            <a:xfrm>
              <a:off x="0" y="3405475"/>
              <a:ext cx="12691721" cy="4586482"/>
            </a:xfrm>
            <a:prstGeom prst="rect">
              <a:avLst/>
            </a:prstGeom>
          </p:spPr>
          <p:txBody>
            <a:bodyPr lIns="0" tIns="0" rIns="0" bIns="0" rtlCol="0" anchor="t">
              <a:spAutoFit/>
            </a:bodyPr>
            <a:lstStyle/>
            <a:p>
              <a:pPr algn="ctr">
                <a:lnSpc>
                  <a:spcPts val="22214"/>
                </a:lnSpc>
                <a:spcBef>
                  <a:spcPct val="0"/>
                </a:spcBef>
              </a:pPr>
              <a:r>
                <a:rPr lang="en-US" sz="27768">
                  <a:solidFill>
                    <a:srgbClr val="7900FF"/>
                  </a:solidFill>
                  <a:latin typeface="HK Modular"/>
                </a:rPr>
                <a:t>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ppe </dc:title>
  <cp:lastModifiedBy>DeepakRamesh2802@outlook.com</cp:lastModifiedBy>
  <cp:revision>2</cp:revision>
  <dcterms:created xsi:type="dcterms:W3CDTF">2006-08-16T00:00:00Z</dcterms:created>
  <dcterms:modified xsi:type="dcterms:W3CDTF">2023-07-27T10:15:31Z</dcterms:modified>
  <dc:identifier>DAFRKxY3ux8</dc:identifier>
</cp:coreProperties>
</file>